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9" r:id="rId4"/>
    <p:sldId id="263" r:id="rId5"/>
    <p:sldId id="260" r:id="rId6"/>
    <p:sldId id="261" r:id="rId7"/>
    <p:sldId id="262" r:id="rId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7BF50"/>
    <a:srgbClr val="435839"/>
    <a:srgbClr val="538B7C"/>
    <a:srgbClr val="D33E74"/>
    <a:srgbClr val="26BCC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B2C984B-A805-43CC-9483-6E08B2057A98}" v="849" dt="2026-01-23T16:30:20.08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362" autoAdjust="0"/>
    <p:restoredTop sz="94660"/>
  </p:normalViewPr>
  <p:slideViewPr>
    <p:cSldViewPr snapToGrid="0">
      <p:cViewPr varScale="1">
        <p:scale>
          <a:sx n="111" d="100"/>
          <a:sy n="111" d="100"/>
        </p:scale>
        <p:origin x="456" y="96"/>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microsoft.com/office/2016/11/relationships/changesInfo" Target="changesInfos/changesInfo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presProps" Target="presProps.xml"/><Relationship Id="rId14"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Woodward, Jules" userId="7a59c438-b3f0-4a4f-93f3-960bce1b3643" providerId="ADAL" clId="{3B2C984B-A805-43CC-9483-6E08B2057A98}"/>
    <pc:docChg chg="custSel modSld">
      <pc:chgData name="Woodward, Jules" userId="7a59c438-b3f0-4a4f-93f3-960bce1b3643" providerId="ADAL" clId="{3B2C984B-A805-43CC-9483-6E08B2057A98}" dt="2026-01-23T16:30:20.087" v="925" actId="20577"/>
      <pc:docMkLst>
        <pc:docMk/>
      </pc:docMkLst>
      <pc:sldChg chg="modSp">
        <pc:chgData name="Woodward, Jules" userId="7a59c438-b3f0-4a4f-93f3-960bce1b3643" providerId="ADAL" clId="{3B2C984B-A805-43CC-9483-6E08B2057A98}" dt="2026-01-23T16:15:38.755" v="3" actId="20577"/>
        <pc:sldMkLst>
          <pc:docMk/>
          <pc:sldMk cId="2331070185" sldId="256"/>
        </pc:sldMkLst>
        <pc:spChg chg="mod">
          <ac:chgData name="Woodward, Jules" userId="7a59c438-b3f0-4a4f-93f3-960bce1b3643" providerId="ADAL" clId="{3B2C984B-A805-43CC-9483-6E08B2057A98}" dt="2026-01-23T16:15:38.755" v="3" actId="20577"/>
          <ac:spMkLst>
            <pc:docMk/>
            <pc:sldMk cId="2331070185" sldId="256"/>
            <ac:spMk id="2" creationId="{8A00C86D-3813-4D7C-9A02-C8943B5DD71A}"/>
          </ac:spMkLst>
        </pc:spChg>
      </pc:sldChg>
      <pc:sldChg chg="delSp modSp mod delAnim">
        <pc:chgData name="Woodward, Jules" userId="7a59c438-b3f0-4a4f-93f3-960bce1b3643" providerId="ADAL" clId="{3B2C984B-A805-43CC-9483-6E08B2057A98}" dt="2026-01-23T16:27:13.051" v="870" actId="1038"/>
        <pc:sldMkLst>
          <pc:docMk/>
          <pc:sldMk cId="4114397210" sldId="260"/>
        </pc:sldMkLst>
        <pc:spChg chg="del">
          <ac:chgData name="Woodward, Jules" userId="7a59c438-b3f0-4a4f-93f3-960bce1b3643" providerId="ADAL" clId="{3B2C984B-A805-43CC-9483-6E08B2057A98}" dt="2026-01-23T16:21:48.761" v="353" actId="478"/>
          <ac:spMkLst>
            <pc:docMk/>
            <pc:sldMk cId="4114397210" sldId="260"/>
            <ac:spMk id="5" creationId="{FFEB35CB-5F61-4FE8-BBF4-66873CAEBE7A}"/>
          </ac:spMkLst>
        </pc:spChg>
        <pc:spChg chg="mod">
          <ac:chgData name="Woodward, Jules" userId="7a59c438-b3f0-4a4f-93f3-960bce1b3643" providerId="ADAL" clId="{3B2C984B-A805-43CC-9483-6E08B2057A98}" dt="2026-01-23T16:26:58.648" v="847" actId="6549"/>
          <ac:spMkLst>
            <pc:docMk/>
            <pc:sldMk cId="4114397210" sldId="260"/>
            <ac:spMk id="9" creationId="{FC6BBB02-73B6-418D-B2EA-4EDADACA2BAF}"/>
          </ac:spMkLst>
        </pc:spChg>
        <pc:graphicFrameChg chg="mod modGraphic">
          <ac:chgData name="Woodward, Jules" userId="7a59c438-b3f0-4a4f-93f3-960bce1b3643" providerId="ADAL" clId="{3B2C984B-A805-43CC-9483-6E08B2057A98}" dt="2026-01-23T16:21:56.630" v="354" actId="1076"/>
          <ac:graphicFrameMkLst>
            <pc:docMk/>
            <pc:sldMk cId="4114397210" sldId="260"/>
            <ac:graphicFrameMk id="7" creationId="{935F4BC1-C27F-4B98-BACC-FA8918A5153A}"/>
          </ac:graphicFrameMkLst>
        </pc:graphicFrameChg>
        <pc:picChg chg="mod">
          <ac:chgData name="Woodward, Jules" userId="7a59c438-b3f0-4a4f-93f3-960bce1b3643" providerId="ADAL" clId="{3B2C984B-A805-43CC-9483-6E08B2057A98}" dt="2026-01-23T16:27:13.051" v="870" actId="1038"/>
          <ac:picMkLst>
            <pc:docMk/>
            <pc:sldMk cId="4114397210" sldId="260"/>
            <ac:picMk id="17" creationId="{609F2775-588C-46D6-A4C0-179FDCCFA09C}"/>
          </ac:picMkLst>
        </pc:picChg>
      </pc:sldChg>
      <pc:sldChg chg="modSp mod">
        <pc:chgData name="Woodward, Jules" userId="7a59c438-b3f0-4a4f-93f3-960bce1b3643" providerId="ADAL" clId="{3B2C984B-A805-43CC-9483-6E08B2057A98}" dt="2026-01-23T16:27:39.416" v="890" actId="1035"/>
        <pc:sldMkLst>
          <pc:docMk/>
          <pc:sldMk cId="3209913976" sldId="261"/>
        </pc:sldMkLst>
        <pc:spChg chg="mod">
          <ac:chgData name="Woodward, Jules" userId="7a59c438-b3f0-4a4f-93f3-960bce1b3643" providerId="ADAL" clId="{3B2C984B-A805-43CC-9483-6E08B2057A98}" dt="2026-01-23T16:27:39.416" v="890" actId="1035"/>
          <ac:spMkLst>
            <pc:docMk/>
            <pc:sldMk cId="3209913976" sldId="261"/>
            <ac:spMk id="9" creationId="{FC6BBB02-73B6-418D-B2EA-4EDADACA2BAF}"/>
          </ac:spMkLst>
        </pc:spChg>
      </pc:sldChg>
      <pc:sldChg chg="modSp">
        <pc:chgData name="Woodward, Jules" userId="7a59c438-b3f0-4a4f-93f3-960bce1b3643" providerId="ADAL" clId="{3B2C984B-A805-43CC-9483-6E08B2057A98}" dt="2026-01-23T16:30:20.087" v="925" actId="20577"/>
        <pc:sldMkLst>
          <pc:docMk/>
          <pc:sldMk cId="972947827" sldId="262"/>
        </pc:sldMkLst>
        <pc:spChg chg="mod">
          <ac:chgData name="Woodward, Jules" userId="7a59c438-b3f0-4a4f-93f3-960bce1b3643" providerId="ADAL" clId="{3B2C984B-A805-43CC-9483-6E08B2057A98}" dt="2026-01-23T16:30:20.087" v="925" actId="20577"/>
          <ac:spMkLst>
            <pc:docMk/>
            <pc:sldMk cId="972947827" sldId="262"/>
            <ac:spMk id="11" creationId="{118BF0E9-F7EB-4D50-9607-F4EFEA6E3B25}"/>
          </ac:spMkLst>
        </pc:spChg>
        <pc:spChg chg="mod">
          <ac:chgData name="Woodward, Jules" userId="7a59c438-b3f0-4a4f-93f3-960bce1b3643" providerId="ADAL" clId="{3B2C984B-A805-43CC-9483-6E08B2057A98}" dt="2026-01-23T16:29:06.915" v="907" actId="20577"/>
          <ac:spMkLst>
            <pc:docMk/>
            <pc:sldMk cId="972947827" sldId="262"/>
            <ac:spMk id="37" creationId="{C06F2D1A-1758-4DD3-BE0B-C34A76FF1D82}"/>
          </ac:spMkLst>
        </pc:spChg>
      </pc:sldChg>
      <pc:sldChg chg="modSp mod modAnim">
        <pc:chgData name="Woodward, Jules" userId="7a59c438-b3f0-4a4f-93f3-960bce1b3643" providerId="ADAL" clId="{3B2C984B-A805-43CC-9483-6E08B2057A98}" dt="2026-01-23T16:19:39.820" v="214" actId="20577"/>
        <pc:sldMkLst>
          <pc:docMk/>
          <pc:sldMk cId="963027250" sldId="263"/>
        </pc:sldMkLst>
        <pc:spChg chg="mod">
          <ac:chgData name="Woodward, Jules" userId="7a59c438-b3f0-4a4f-93f3-960bce1b3643" providerId="ADAL" clId="{3B2C984B-A805-43CC-9483-6E08B2057A98}" dt="2026-01-23T16:19:39.820" v="214" actId="20577"/>
          <ac:spMkLst>
            <pc:docMk/>
            <pc:sldMk cId="963027250" sldId="263"/>
            <ac:spMk id="2" creationId="{029ED7B3-909E-47E4-9DAD-40B32BA2F8E0}"/>
          </ac:spMkLst>
        </pc:spChg>
        <pc:spChg chg="mod">
          <ac:chgData name="Woodward, Jules" userId="7a59c438-b3f0-4a4f-93f3-960bce1b3643" providerId="ADAL" clId="{3B2C984B-A805-43CC-9483-6E08B2057A98}" dt="2026-01-23T16:16:38.041" v="43" actId="1035"/>
          <ac:spMkLst>
            <pc:docMk/>
            <pc:sldMk cId="963027250" sldId="263"/>
            <ac:spMk id="16" creationId="{312C406F-D07D-424B-A6E6-5943EE81F20E}"/>
          </ac:spMkLst>
        </pc:spChg>
      </pc:sldChg>
    </pc:docChg>
  </pc:docChgLst>
</pc:chgInfo>
</file>

<file path=ppt/diagrams/_rels/data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svg"/><Relationship Id="rId1" Type="http://schemas.openxmlformats.org/officeDocument/2006/relationships/image" Target="../media/image8.png"/><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11.svg"/></Relationships>
</file>

<file path=ppt/diagrams/_rels/drawing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svg"/><Relationship Id="rId1" Type="http://schemas.openxmlformats.org/officeDocument/2006/relationships/image" Target="../media/image8.png"/><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11.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89BE003-31A2-47D5-AE9D-16F9CFD34D8B}" type="doc">
      <dgm:prSet loTypeId="urn:microsoft.com/office/officeart/2018/2/layout/IconLabelList" loCatId="icon" qsTypeId="urn:microsoft.com/office/officeart/2005/8/quickstyle/simple1" qsCatId="simple" csTypeId="urn:microsoft.com/office/officeart/2005/8/colors/accent1_2" csCatId="accent1" phldr="1"/>
      <dgm:spPr/>
      <dgm:t>
        <a:bodyPr/>
        <a:lstStyle/>
        <a:p>
          <a:endParaRPr lang="en-US"/>
        </a:p>
      </dgm:t>
    </dgm:pt>
    <dgm:pt modelId="{6D017F0E-29A2-4B8B-8D63-B8B3B7624DA0}">
      <dgm:prSet custT="1"/>
      <dgm:spPr/>
      <dgm:t>
        <a:bodyPr/>
        <a:lstStyle/>
        <a:p>
          <a:pPr>
            <a:lnSpc>
              <a:spcPct val="150000"/>
            </a:lnSpc>
          </a:pPr>
          <a:r>
            <a:rPr lang="en-GB" sz="1800" dirty="0">
              <a:solidFill>
                <a:srgbClr val="435839"/>
              </a:solidFill>
              <a:latin typeface="Maison Neue" panose="02000000000000000000" pitchFamily="2" charset="0"/>
            </a:rPr>
            <a:t>To teach children about trees - how important they are and about their place in our ecosystem</a:t>
          </a:r>
          <a:endParaRPr lang="en-US" sz="1100" dirty="0">
            <a:solidFill>
              <a:srgbClr val="435839"/>
            </a:solidFill>
            <a:latin typeface="Maison Neue" panose="02000000000000000000" pitchFamily="2" charset="0"/>
          </a:endParaRPr>
        </a:p>
      </dgm:t>
    </dgm:pt>
    <dgm:pt modelId="{EADB11AA-CD2B-421B-8391-7A5620A4FFEB}" type="parTrans" cxnId="{DFC51495-36AF-482B-838F-8C9BEE342B42}">
      <dgm:prSet/>
      <dgm:spPr/>
      <dgm:t>
        <a:bodyPr/>
        <a:lstStyle/>
        <a:p>
          <a:endParaRPr lang="en-US"/>
        </a:p>
      </dgm:t>
    </dgm:pt>
    <dgm:pt modelId="{A578084E-F361-4074-8E9C-138B77BC8BF5}" type="sibTrans" cxnId="{DFC51495-36AF-482B-838F-8C9BEE342B42}">
      <dgm:prSet/>
      <dgm:spPr/>
      <dgm:t>
        <a:bodyPr/>
        <a:lstStyle/>
        <a:p>
          <a:endParaRPr lang="en-US"/>
        </a:p>
      </dgm:t>
    </dgm:pt>
    <dgm:pt modelId="{5AD3D403-8E8F-45DB-A881-04B6441CF240}">
      <dgm:prSet custT="1"/>
      <dgm:spPr/>
      <dgm:t>
        <a:bodyPr/>
        <a:lstStyle/>
        <a:p>
          <a:pPr>
            <a:lnSpc>
              <a:spcPct val="150000"/>
            </a:lnSpc>
          </a:pPr>
          <a:r>
            <a:rPr lang="en-GB" sz="1800" dirty="0">
              <a:solidFill>
                <a:srgbClr val="435839"/>
              </a:solidFill>
              <a:latin typeface="Maison Neue" panose="02000000000000000000" pitchFamily="2" charset="0"/>
            </a:rPr>
            <a:t>To show them how to identify trees and understand their life cycle</a:t>
          </a:r>
          <a:endParaRPr lang="en-US" sz="1800" dirty="0">
            <a:solidFill>
              <a:srgbClr val="435839"/>
            </a:solidFill>
            <a:latin typeface="Maison Neue" panose="02000000000000000000" pitchFamily="2" charset="0"/>
          </a:endParaRPr>
        </a:p>
      </dgm:t>
    </dgm:pt>
    <dgm:pt modelId="{CCCA83BC-7B42-4E85-95B9-25210BED5966}" type="parTrans" cxnId="{1573B355-EEB2-46E4-9056-03FB5C6DB9A9}">
      <dgm:prSet/>
      <dgm:spPr/>
      <dgm:t>
        <a:bodyPr/>
        <a:lstStyle/>
        <a:p>
          <a:endParaRPr lang="en-US"/>
        </a:p>
      </dgm:t>
    </dgm:pt>
    <dgm:pt modelId="{95EC6A10-D885-4436-8A3F-88C0F41746A1}" type="sibTrans" cxnId="{1573B355-EEB2-46E4-9056-03FB5C6DB9A9}">
      <dgm:prSet/>
      <dgm:spPr/>
      <dgm:t>
        <a:bodyPr/>
        <a:lstStyle/>
        <a:p>
          <a:endParaRPr lang="en-US"/>
        </a:p>
      </dgm:t>
    </dgm:pt>
    <dgm:pt modelId="{630D65B9-5FFF-4EA2-A6E7-23EA003D968B}">
      <dgm:prSet custT="1"/>
      <dgm:spPr/>
      <dgm:t>
        <a:bodyPr/>
        <a:lstStyle/>
        <a:p>
          <a:pPr>
            <a:lnSpc>
              <a:spcPct val="150000"/>
            </a:lnSpc>
          </a:pPr>
          <a:r>
            <a:rPr lang="en-GB" sz="1800" dirty="0">
              <a:solidFill>
                <a:srgbClr val="435839"/>
              </a:solidFill>
              <a:latin typeface="Maison Neue" panose="02000000000000000000" pitchFamily="2" charset="0"/>
            </a:rPr>
            <a:t>To engage them in the wonders of growing trees from seeds</a:t>
          </a:r>
          <a:endParaRPr lang="en-US" sz="1600" dirty="0">
            <a:solidFill>
              <a:srgbClr val="435839"/>
            </a:solidFill>
            <a:latin typeface="Maison Neue" panose="02000000000000000000" pitchFamily="2" charset="0"/>
          </a:endParaRPr>
        </a:p>
      </dgm:t>
    </dgm:pt>
    <dgm:pt modelId="{EEF7EC92-5185-42B3-9E0B-06559169ED3C}" type="parTrans" cxnId="{4E8C4815-24C3-4E36-A713-3DEED333C6F4}">
      <dgm:prSet/>
      <dgm:spPr/>
      <dgm:t>
        <a:bodyPr/>
        <a:lstStyle/>
        <a:p>
          <a:endParaRPr lang="en-US"/>
        </a:p>
      </dgm:t>
    </dgm:pt>
    <dgm:pt modelId="{C38DAC2C-84D9-41DA-A920-30846B5DF8BC}" type="sibTrans" cxnId="{4E8C4815-24C3-4E36-A713-3DEED333C6F4}">
      <dgm:prSet/>
      <dgm:spPr/>
      <dgm:t>
        <a:bodyPr/>
        <a:lstStyle/>
        <a:p>
          <a:endParaRPr lang="en-US"/>
        </a:p>
      </dgm:t>
    </dgm:pt>
    <dgm:pt modelId="{16969F4A-7942-45F8-BACE-F9508C23AF33}" type="pres">
      <dgm:prSet presAssocID="{E89BE003-31A2-47D5-AE9D-16F9CFD34D8B}" presName="root" presStyleCnt="0">
        <dgm:presLayoutVars>
          <dgm:dir/>
          <dgm:resizeHandles val="exact"/>
        </dgm:presLayoutVars>
      </dgm:prSet>
      <dgm:spPr/>
    </dgm:pt>
    <dgm:pt modelId="{23D79577-A331-4317-A0D4-1485670C0967}" type="pres">
      <dgm:prSet presAssocID="{6D017F0E-29A2-4B8B-8D63-B8B3B7624DA0}" presName="compNode" presStyleCnt="0"/>
      <dgm:spPr/>
    </dgm:pt>
    <dgm:pt modelId="{4C6C3F16-EDC5-4CBD-98D8-69DA27E29B2A}" type="pres">
      <dgm:prSet presAssocID="{6D017F0E-29A2-4B8B-8D63-B8B3B7624DA0}" presName="iconRect" presStyleLbl="node1" presStyleIdx="0" presStyleCnt="3" custScaleX="188316" custScaleY="156389" custLinFactX="-74386" custLinFactNeighborX="-100000" custLinFactNeighborY="12536"/>
      <dgm:spPr>
        <a:blipFill>
          <a:blip xmlns:r="http://schemas.openxmlformats.org/officeDocument/2006/relationships" r:embed="rId1">
            <a:duotone>
              <a:schemeClr val="accent6">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Deciduous tree"/>
        </a:ext>
      </dgm:extLst>
    </dgm:pt>
    <dgm:pt modelId="{1A004F27-5A22-418A-863F-DC94735DED2B}" type="pres">
      <dgm:prSet presAssocID="{6D017F0E-29A2-4B8B-8D63-B8B3B7624DA0}" presName="spaceRect" presStyleCnt="0"/>
      <dgm:spPr/>
    </dgm:pt>
    <dgm:pt modelId="{E8283A54-62D1-4830-ACE3-5E5C20281ADA}" type="pres">
      <dgm:prSet presAssocID="{6D017F0E-29A2-4B8B-8D63-B8B3B7624DA0}" presName="textRect" presStyleLbl="revTx" presStyleIdx="0" presStyleCnt="3" custScaleX="193051" custLinFactX="-23081" custLinFactNeighborX="-100000" custLinFactNeighborY="24399">
        <dgm:presLayoutVars>
          <dgm:chMax val="1"/>
          <dgm:chPref val="1"/>
        </dgm:presLayoutVars>
      </dgm:prSet>
      <dgm:spPr/>
    </dgm:pt>
    <dgm:pt modelId="{54B9469A-E0E8-44CF-95D5-3CAF6BAF0E01}" type="pres">
      <dgm:prSet presAssocID="{A578084E-F361-4074-8E9C-138B77BC8BF5}" presName="sibTrans" presStyleCnt="0"/>
      <dgm:spPr/>
    </dgm:pt>
    <dgm:pt modelId="{E095069F-B0D2-4485-A2B8-977453A53A56}" type="pres">
      <dgm:prSet presAssocID="{5AD3D403-8E8F-45DB-A881-04B6441CF240}" presName="compNode" presStyleCnt="0"/>
      <dgm:spPr/>
    </dgm:pt>
    <dgm:pt modelId="{07B0EE5D-531B-4D3C-A243-A78DE14E7BA1}" type="pres">
      <dgm:prSet presAssocID="{5AD3D403-8E8F-45DB-A881-04B6441CF240}" presName="iconRect" presStyleLbl="node1" presStyleIdx="1" presStyleCnt="3" custScaleX="209330" custScaleY="195015" custLinFactNeighborX="-79985" custLinFactNeighborY="1733"/>
      <dgm:spPr>
        <a:blipFill>
          <a:blip xmlns:r="http://schemas.openxmlformats.org/officeDocument/2006/relationships" r:embed="rId3">
            <a:duotone>
              <a:schemeClr val="accent6">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Forest scene"/>
        </a:ext>
      </dgm:extLst>
    </dgm:pt>
    <dgm:pt modelId="{70ADAAF7-FC57-4875-BEAB-EA5F2992A4C5}" type="pres">
      <dgm:prSet presAssocID="{5AD3D403-8E8F-45DB-A881-04B6441CF240}" presName="spaceRect" presStyleCnt="0"/>
      <dgm:spPr/>
    </dgm:pt>
    <dgm:pt modelId="{509C60F7-FE3F-42E1-93F9-C29C92315F62}" type="pres">
      <dgm:prSet presAssocID="{5AD3D403-8E8F-45DB-A881-04B6441CF240}" presName="textRect" presStyleLbl="revTx" presStyleIdx="1" presStyleCnt="3" custScaleX="190280" custLinFactNeighborX="-37830" custLinFactNeighborY="16268">
        <dgm:presLayoutVars>
          <dgm:chMax val="1"/>
          <dgm:chPref val="1"/>
        </dgm:presLayoutVars>
      </dgm:prSet>
      <dgm:spPr/>
    </dgm:pt>
    <dgm:pt modelId="{0DBAE83A-8E54-4A9A-A853-DFC104B4FDC5}" type="pres">
      <dgm:prSet presAssocID="{95EC6A10-D885-4436-8A3F-88C0F41746A1}" presName="sibTrans" presStyleCnt="0"/>
      <dgm:spPr/>
    </dgm:pt>
    <dgm:pt modelId="{2DEA5C12-E141-4119-9A05-CFD9324949E0}" type="pres">
      <dgm:prSet presAssocID="{630D65B9-5FFF-4EA2-A6E7-23EA003D968B}" presName="compNode" presStyleCnt="0"/>
      <dgm:spPr/>
    </dgm:pt>
    <dgm:pt modelId="{EFE8978A-3451-4E2E-A1B1-616806BB8900}" type="pres">
      <dgm:prSet presAssocID="{630D65B9-5FFF-4EA2-A6E7-23EA003D968B}" presName="iconRect" presStyleLbl="node1" presStyleIdx="2" presStyleCnt="3" custScaleX="219446" custScaleY="167524" custLinFactNeighborX="13416" custLinFactNeighborY="14642"/>
      <dgm:spPr>
        <a:blipFill>
          <a:blip xmlns:r="http://schemas.openxmlformats.org/officeDocument/2006/relationships" r:embed="rId5">
            <a:duotone>
              <a:schemeClr val="accent6">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Open Hand with Plant"/>
        </a:ext>
      </dgm:extLst>
    </dgm:pt>
    <dgm:pt modelId="{FDEBF474-B4B8-4937-91A3-65F6B199EAE2}" type="pres">
      <dgm:prSet presAssocID="{630D65B9-5FFF-4EA2-A6E7-23EA003D968B}" presName="spaceRect" presStyleCnt="0"/>
      <dgm:spPr/>
    </dgm:pt>
    <dgm:pt modelId="{5B819451-8B12-4671-9FB3-4B0B894C9677}" type="pres">
      <dgm:prSet presAssocID="{630D65B9-5FFF-4EA2-A6E7-23EA003D968B}" presName="textRect" presStyleLbl="revTx" presStyleIdx="2" presStyleCnt="3" custScaleX="151615" custLinFactNeighborX="597" custLinFactNeighborY="22086">
        <dgm:presLayoutVars>
          <dgm:chMax val="1"/>
          <dgm:chPref val="1"/>
        </dgm:presLayoutVars>
      </dgm:prSet>
      <dgm:spPr/>
    </dgm:pt>
  </dgm:ptLst>
  <dgm:cxnLst>
    <dgm:cxn modelId="{93677600-26A0-42F8-8324-8D2E24C4011B}" type="presOf" srcId="{5AD3D403-8E8F-45DB-A881-04B6441CF240}" destId="{509C60F7-FE3F-42E1-93F9-C29C92315F62}" srcOrd="0" destOrd="0" presId="urn:microsoft.com/office/officeart/2018/2/layout/IconLabelList"/>
    <dgm:cxn modelId="{4E8C4815-24C3-4E36-A713-3DEED333C6F4}" srcId="{E89BE003-31A2-47D5-AE9D-16F9CFD34D8B}" destId="{630D65B9-5FFF-4EA2-A6E7-23EA003D968B}" srcOrd="2" destOrd="0" parTransId="{EEF7EC92-5185-42B3-9E0B-06559169ED3C}" sibTransId="{C38DAC2C-84D9-41DA-A920-30846B5DF8BC}"/>
    <dgm:cxn modelId="{AB503E65-70C2-466D-AEB6-8525D4FE458C}" type="presOf" srcId="{630D65B9-5FFF-4EA2-A6E7-23EA003D968B}" destId="{5B819451-8B12-4671-9FB3-4B0B894C9677}" srcOrd="0" destOrd="0" presId="urn:microsoft.com/office/officeart/2018/2/layout/IconLabelList"/>
    <dgm:cxn modelId="{1573B355-EEB2-46E4-9056-03FB5C6DB9A9}" srcId="{E89BE003-31A2-47D5-AE9D-16F9CFD34D8B}" destId="{5AD3D403-8E8F-45DB-A881-04B6441CF240}" srcOrd="1" destOrd="0" parTransId="{CCCA83BC-7B42-4E85-95B9-25210BED5966}" sibTransId="{95EC6A10-D885-4436-8A3F-88C0F41746A1}"/>
    <dgm:cxn modelId="{04C4F175-BF40-4ABD-BE22-3FE3940BE830}" type="presOf" srcId="{6D017F0E-29A2-4B8B-8D63-B8B3B7624DA0}" destId="{E8283A54-62D1-4830-ACE3-5E5C20281ADA}" srcOrd="0" destOrd="0" presId="urn:microsoft.com/office/officeart/2018/2/layout/IconLabelList"/>
    <dgm:cxn modelId="{DFC51495-36AF-482B-838F-8C9BEE342B42}" srcId="{E89BE003-31A2-47D5-AE9D-16F9CFD34D8B}" destId="{6D017F0E-29A2-4B8B-8D63-B8B3B7624DA0}" srcOrd="0" destOrd="0" parTransId="{EADB11AA-CD2B-421B-8391-7A5620A4FFEB}" sibTransId="{A578084E-F361-4074-8E9C-138B77BC8BF5}"/>
    <dgm:cxn modelId="{05751DF9-9C62-4AB7-8F71-7BCCFB9B9591}" type="presOf" srcId="{E89BE003-31A2-47D5-AE9D-16F9CFD34D8B}" destId="{16969F4A-7942-45F8-BACE-F9508C23AF33}" srcOrd="0" destOrd="0" presId="urn:microsoft.com/office/officeart/2018/2/layout/IconLabelList"/>
    <dgm:cxn modelId="{1939B0DC-72D2-40AE-9067-F46A8F3E891F}" type="presParOf" srcId="{16969F4A-7942-45F8-BACE-F9508C23AF33}" destId="{23D79577-A331-4317-A0D4-1485670C0967}" srcOrd="0" destOrd="0" presId="urn:microsoft.com/office/officeart/2018/2/layout/IconLabelList"/>
    <dgm:cxn modelId="{9ADB1F52-2D9E-4F17-A789-B2ACB138AABD}" type="presParOf" srcId="{23D79577-A331-4317-A0D4-1485670C0967}" destId="{4C6C3F16-EDC5-4CBD-98D8-69DA27E29B2A}" srcOrd="0" destOrd="0" presId="urn:microsoft.com/office/officeart/2018/2/layout/IconLabelList"/>
    <dgm:cxn modelId="{BEA60ED6-4FF6-4E24-A6E4-F43C104D45B3}" type="presParOf" srcId="{23D79577-A331-4317-A0D4-1485670C0967}" destId="{1A004F27-5A22-418A-863F-DC94735DED2B}" srcOrd="1" destOrd="0" presId="urn:microsoft.com/office/officeart/2018/2/layout/IconLabelList"/>
    <dgm:cxn modelId="{04195A46-A5DB-49C4-A0E4-62D91F5ECE5B}" type="presParOf" srcId="{23D79577-A331-4317-A0D4-1485670C0967}" destId="{E8283A54-62D1-4830-ACE3-5E5C20281ADA}" srcOrd="2" destOrd="0" presId="urn:microsoft.com/office/officeart/2018/2/layout/IconLabelList"/>
    <dgm:cxn modelId="{4DCAB6BC-F099-4589-A3D3-C870B2679228}" type="presParOf" srcId="{16969F4A-7942-45F8-BACE-F9508C23AF33}" destId="{54B9469A-E0E8-44CF-95D5-3CAF6BAF0E01}" srcOrd="1" destOrd="0" presId="urn:microsoft.com/office/officeart/2018/2/layout/IconLabelList"/>
    <dgm:cxn modelId="{C4006F0E-AB14-47D4-9775-0297FD98E0E1}" type="presParOf" srcId="{16969F4A-7942-45F8-BACE-F9508C23AF33}" destId="{E095069F-B0D2-4485-A2B8-977453A53A56}" srcOrd="2" destOrd="0" presId="urn:microsoft.com/office/officeart/2018/2/layout/IconLabelList"/>
    <dgm:cxn modelId="{17D549A3-CFBD-4ECC-9793-E466A1DDBC21}" type="presParOf" srcId="{E095069F-B0D2-4485-A2B8-977453A53A56}" destId="{07B0EE5D-531B-4D3C-A243-A78DE14E7BA1}" srcOrd="0" destOrd="0" presId="urn:microsoft.com/office/officeart/2018/2/layout/IconLabelList"/>
    <dgm:cxn modelId="{A13B9497-3B9F-40CB-B0C1-F03C103A7617}" type="presParOf" srcId="{E095069F-B0D2-4485-A2B8-977453A53A56}" destId="{70ADAAF7-FC57-4875-BEAB-EA5F2992A4C5}" srcOrd="1" destOrd="0" presId="urn:microsoft.com/office/officeart/2018/2/layout/IconLabelList"/>
    <dgm:cxn modelId="{467783E9-FAFA-4EC4-93EB-9B679DBFEB27}" type="presParOf" srcId="{E095069F-B0D2-4485-A2B8-977453A53A56}" destId="{509C60F7-FE3F-42E1-93F9-C29C92315F62}" srcOrd="2" destOrd="0" presId="urn:microsoft.com/office/officeart/2018/2/layout/IconLabelList"/>
    <dgm:cxn modelId="{FF65D773-E429-4F71-ABF8-2609FA2BE7CE}" type="presParOf" srcId="{16969F4A-7942-45F8-BACE-F9508C23AF33}" destId="{0DBAE83A-8E54-4A9A-A853-DFC104B4FDC5}" srcOrd="3" destOrd="0" presId="urn:microsoft.com/office/officeart/2018/2/layout/IconLabelList"/>
    <dgm:cxn modelId="{9F7450B7-019C-42F8-B93D-E632BBD8F204}" type="presParOf" srcId="{16969F4A-7942-45F8-BACE-F9508C23AF33}" destId="{2DEA5C12-E141-4119-9A05-CFD9324949E0}" srcOrd="4" destOrd="0" presId="urn:microsoft.com/office/officeart/2018/2/layout/IconLabelList"/>
    <dgm:cxn modelId="{218DBFCE-8B56-423B-937F-22D4601FFC70}" type="presParOf" srcId="{2DEA5C12-E141-4119-9A05-CFD9324949E0}" destId="{EFE8978A-3451-4E2E-A1B1-616806BB8900}" srcOrd="0" destOrd="0" presId="urn:microsoft.com/office/officeart/2018/2/layout/IconLabelList"/>
    <dgm:cxn modelId="{4E324822-9BA4-433D-8561-3BFFADF7534E}" type="presParOf" srcId="{2DEA5C12-E141-4119-9A05-CFD9324949E0}" destId="{FDEBF474-B4B8-4937-91A3-65F6B199EAE2}" srcOrd="1" destOrd="0" presId="urn:microsoft.com/office/officeart/2018/2/layout/IconLabelList"/>
    <dgm:cxn modelId="{CCEEB4AD-CEB1-436A-9E9D-CE4B1A7E9896}" type="presParOf" srcId="{2DEA5C12-E141-4119-9A05-CFD9324949E0}" destId="{5B819451-8B12-4671-9FB3-4B0B894C9677}" srcOrd="2" destOrd="0" presId="urn:microsoft.com/office/officeart/2018/2/layout/Icon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C6C3F16-EDC5-4CBD-98D8-69DA27E29B2A}">
      <dsp:nvSpPr>
        <dsp:cNvPr id="0" name=""/>
        <dsp:cNvSpPr/>
      </dsp:nvSpPr>
      <dsp:spPr>
        <a:xfrm>
          <a:off x="539161" y="381059"/>
          <a:ext cx="1225948" cy="1018101"/>
        </a:xfrm>
        <a:prstGeom prst="rect">
          <a:avLst/>
        </a:prstGeom>
        <a:blipFill>
          <a:blip xmlns:r="http://schemas.openxmlformats.org/officeDocument/2006/relationships" r:embed="rId1">
            <a:duotone>
              <a:schemeClr val="accent6">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8283A54-62D1-4830-ACE3-5E5C20281ADA}">
      <dsp:nvSpPr>
        <dsp:cNvPr id="0" name=""/>
        <dsp:cNvSpPr/>
      </dsp:nvSpPr>
      <dsp:spPr>
        <a:xfrm>
          <a:off x="0" y="1699227"/>
          <a:ext cx="2792829" cy="10709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150000"/>
            </a:lnSpc>
            <a:spcBef>
              <a:spcPct val="0"/>
            </a:spcBef>
            <a:spcAft>
              <a:spcPct val="35000"/>
            </a:spcAft>
            <a:buNone/>
          </a:pPr>
          <a:r>
            <a:rPr lang="en-GB" sz="1800" kern="1200" dirty="0">
              <a:solidFill>
                <a:srgbClr val="435839"/>
              </a:solidFill>
              <a:latin typeface="Maison Neue" panose="02000000000000000000" pitchFamily="2" charset="0"/>
            </a:rPr>
            <a:t>To teach children about trees - how important they are and about their place in our ecosystem</a:t>
          </a:r>
          <a:endParaRPr lang="en-US" sz="1100" kern="1200" dirty="0">
            <a:solidFill>
              <a:srgbClr val="435839"/>
            </a:solidFill>
            <a:latin typeface="Maison Neue" panose="02000000000000000000" pitchFamily="2" charset="0"/>
          </a:endParaRPr>
        </a:p>
      </dsp:txBody>
      <dsp:txXfrm>
        <a:off x="0" y="1699227"/>
        <a:ext cx="2792829" cy="1070947"/>
      </dsp:txXfrm>
    </dsp:sp>
    <dsp:sp modelId="{07B0EE5D-531B-4D3C-A243-A78DE14E7BA1}">
      <dsp:nvSpPr>
        <dsp:cNvPr id="0" name=""/>
        <dsp:cNvSpPr/>
      </dsp:nvSpPr>
      <dsp:spPr>
        <a:xfrm>
          <a:off x="4111270" y="247866"/>
          <a:ext cx="1362750" cy="1269559"/>
        </a:xfrm>
        <a:prstGeom prst="rect">
          <a:avLst/>
        </a:prstGeom>
        <a:blipFill>
          <a:blip xmlns:r="http://schemas.openxmlformats.org/officeDocument/2006/relationships" r:embed="rId3">
            <a:duotone>
              <a:schemeClr val="accent6">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09C60F7-FE3F-42E1-93F9-C29C92315F62}">
      <dsp:nvSpPr>
        <dsp:cNvPr id="0" name=""/>
        <dsp:cNvSpPr/>
      </dsp:nvSpPr>
      <dsp:spPr>
        <a:xfrm>
          <a:off x="3389703" y="1675012"/>
          <a:ext cx="2752742" cy="10709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150000"/>
            </a:lnSpc>
            <a:spcBef>
              <a:spcPct val="0"/>
            </a:spcBef>
            <a:spcAft>
              <a:spcPct val="35000"/>
            </a:spcAft>
            <a:buNone/>
          </a:pPr>
          <a:r>
            <a:rPr lang="en-GB" sz="1800" kern="1200" dirty="0">
              <a:solidFill>
                <a:srgbClr val="435839"/>
              </a:solidFill>
              <a:latin typeface="Maison Neue" panose="02000000000000000000" pitchFamily="2" charset="0"/>
            </a:rPr>
            <a:t>To show them how to identify trees and understand their life cycle</a:t>
          </a:r>
          <a:endParaRPr lang="en-US" sz="1800" kern="1200" dirty="0">
            <a:solidFill>
              <a:srgbClr val="435839"/>
            </a:solidFill>
            <a:latin typeface="Maison Neue" panose="02000000000000000000" pitchFamily="2" charset="0"/>
          </a:endParaRPr>
        </a:p>
      </dsp:txBody>
      <dsp:txXfrm>
        <a:off x="3389703" y="1675012"/>
        <a:ext cx="2752742" cy="1070947"/>
      </dsp:txXfrm>
    </dsp:sp>
    <dsp:sp modelId="{EFE8978A-3451-4E2E-A1B1-616806BB8900}">
      <dsp:nvSpPr>
        <dsp:cNvPr id="0" name=""/>
        <dsp:cNvSpPr/>
      </dsp:nvSpPr>
      <dsp:spPr>
        <a:xfrm>
          <a:off x="7412620" y="376646"/>
          <a:ext cx="1428606" cy="1090591"/>
        </a:xfrm>
        <a:prstGeom prst="rect">
          <a:avLst/>
        </a:prstGeom>
        <a:blipFill>
          <a:blip xmlns:r="http://schemas.openxmlformats.org/officeDocument/2006/relationships" r:embed="rId5">
            <a:duotone>
              <a:schemeClr val="accent6">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B819451-8B12-4671-9FB3-4B0B894C9677}">
      <dsp:nvSpPr>
        <dsp:cNvPr id="0" name=""/>
        <dsp:cNvSpPr/>
      </dsp:nvSpPr>
      <dsp:spPr>
        <a:xfrm>
          <a:off x="6951529" y="1692578"/>
          <a:ext cx="2193383" cy="10709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150000"/>
            </a:lnSpc>
            <a:spcBef>
              <a:spcPct val="0"/>
            </a:spcBef>
            <a:spcAft>
              <a:spcPct val="35000"/>
            </a:spcAft>
            <a:buNone/>
          </a:pPr>
          <a:r>
            <a:rPr lang="en-GB" sz="1800" kern="1200" dirty="0">
              <a:solidFill>
                <a:srgbClr val="435839"/>
              </a:solidFill>
              <a:latin typeface="Maison Neue" panose="02000000000000000000" pitchFamily="2" charset="0"/>
            </a:rPr>
            <a:t>To engage them in the wonders of growing trees from seeds</a:t>
          </a:r>
          <a:endParaRPr lang="en-US" sz="1600" kern="1200" dirty="0">
            <a:solidFill>
              <a:srgbClr val="435839"/>
            </a:solidFill>
            <a:latin typeface="Maison Neue" panose="02000000000000000000" pitchFamily="2" charset="0"/>
          </a:endParaRPr>
        </a:p>
      </dsp:txBody>
      <dsp:txXfrm>
        <a:off x="6951529" y="1692578"/>
        <a:ext cx="2193383" cy="1070947"/>
      </dsp:txXfrm>
    </dsp:sp>
  </dsp:spTree>
</dsp:drawing>
</file>

<file path=ppt/diagrams/layout1.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Master" Target="../slideMasters/slideMaster1.xml"/><Relationship Id="rId6" Type="http://schemas.openxmlformats.org/officeDocument/2006/relationships/image" Target="../media/image5.jpg"/><Relationship Id="rId5" Type="http://schemas.microsoft.com/office/2007/relationships/hdphoto" Target="../media/hdphoto1.wdp"/><Relationship Id="rId4"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12" name="Picture 11" descr="A tree with green leaves&#10;&#10;Description automatically generated with low confidence">
            <a:extLst>
              <a:ext uri="{FF2B5EF4-FFF2-40B4-BE49-F238E27FC236}">
                <a16:creationId xmlns:a16="http://schemas.microsoft.com/office/drawing/2014/main" id="{38B8A379-B510-4CC9-A2A5-D26618BDA21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7527" r="41582"/>
          <a:stretch/>
        </p:blipFill>
        <p:spPr>
          <a:xfrm>
            <a:off x="0" y="0"/>
            <a:ext cx="1910993" cy="6858000"/>
          </a:xfrm>
          <a:prstGeom prst="rect">
            <a:avLst/>
          </a:prstGeom>
        </p:spPr>
      </p:pic>
      <p:pic>
        <p:nvPicPr>
          <p:cNvPr id="3" name="Picture 2">
            <a:extLst>
              <a:ext uri="{FF2B5EF4-FFF2-40B4-BE49-F238E27FC236}">
                <a16:creationId xmlns:a16="http://schemas.microsoft.com/office/drawing/2014/main" id="{61EE703A-6305-4617-A2C6-70F9F388EB32}"/>
              </a:ext>
            </a:extLst>
          </p:cNvPr>
          <p:cNvPicPr/>
          <p:nvPr userDrawn="1"/>
        </p:nvPicPr>
        <p:blipFill>
          <a:blip r:embed="rId3" cstate="print"/>
          <a:srcRect/>
          <a:stretch>
            <a:fillRect/>
          </a:stretch>
        </p:blipFill>
        <p:spPr bwMode="auto">
          <a:xfrm>
            <a:off x="10772560" y="121760"/>
            <a:ext cx="1316015" cy="1324904"/>
          </a:xfrm>
          <a:prstGeom prst="rect">
            <a:avLst/>
          </a:prstGeom>
          <a:noFill/>
          <a:ln w="9525">
            <a:noFill/>
            <a:miter lim="800000"/>
            <a:headEnd/>
            <a:tailEnd/>
          </a:ln>
        </p:spPr>
      </p:pic>
      <p:pic>
        <p:nvPicPr>
          <p:cNvPr id="4" name="Picture 3">
            <a:extLst>
              <a:ext uri="{FF2B5EF4-FFF2-40B4-BE49-F238E27FC236}">
                <a16:creationId xmlns:a16="http://schemas.microsoft.com/office/drawing/2014/main" id="{A72EB287-6ABA-4621-B49E-556A7594955B}"/>
              </a:ext>
            </a:extLst>
          </p:cNvPr>
          <p:cNvPicPr/>
          <p:nvPr userDrawn="1"/>
        </p:nvPicPr>
        <p:blipFill>
          <a:blip r:embed="rId4" cstate="print">
            <a:alphaModFix amt="18000"/>
            <a:extLst>
              <a:ext uri="{BEBA8EAE-BF5A-486C-A8C5-ECC9F3942E4B}">
                <a14:imgProps xmlns:a14="http://schemas.microsoft.com/office/drawing/2010/main">
                  <a14:imgLayer r:embed="rId5">
                    <a14:imgEffect>
                      <a14:saturation sat="91000"/>
                    </a14:imgEffect>
                  </a14:imgLayer>
                </a14:imgProps>
              </a:ext>
              <a:ext uri="{28A0092B-C50C-407E-A947-70E740481C1C}">
                <a14:useLocalDpi xmlns:a14="http://schemas.microsoft.com/office/drawing/2010/main" val="0"/>
              </a:ext>
            </a:extLst>
          </a:blip>
          <a:srcRect/>
          <a:stretch>
            <a:fillRect/>
          </a:stretch>
        </p:blipFill>
        <p:spPr bwMode="auto">
          <a:xfrm>
            <a:off x="9400725" y="121760"/>
            <a:ext cx="1280499" cy="1324904"/>
          </a:xfrm>
          <a:prstGeom prst="rect">
            <a:avLst/>
          </a:prstGeom>
          <a:solidFill>
            <a:schemeClr val="bg1">
              <a:alpha val="0"/>
            </a:schemeClr>
          </a:solidFill>
          <a:ln>
            <a:noFill/>
          </a:ln>
          <a:effectLst>
            <a:glow>
              <a:schemeClr val="bg1"/>
            </a:glow>
          </a:effectLst>
        </p:spPr>
      </p:pic>
      <p:pic>
        <p:nvPicPr>
          <p:cNvPr id="5" name="Picture 4" descr="Logo&#10;&#10;Description automatically generated">
            <a:extLst>
              <a:ext uri="{FF2B5EF4-FFF2-40B4-BE49-F238E27FC236}">
                <a16:creationId xmlns:a16="http://schemas.microsoft.com/office/drawing/2014/main" id="{E7FC01C9-DF97-4FA6-A8A9-CF589A80B51D}"/>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9400724" y="147334"/>
            <a:ext cx="1280499" cy="1299330"/>
          </a:xfrm>
          <a:prstGeom prst="rect">
            <a:avLst/>
          </a:prstGeom>
        </p:spPr>
      </p:pic>
    </p:spTree>
    <p:extLst>
      <p:ext uri="{BB962C8B-B14F-4D97-AF65-F5344CB8AC3E}">
        <p14:creationId xmlns:p14="http://schemas.microsoft.com/office/powerpoint/2010/main" val="36696561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1C6D2B-65AE-4B14-8686-AADD3C4BF3B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EE27A873-08B3-45F3-A399-358CF6AEAFF6}"/>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E5297F9-66E4-4912-8404-1B26C307A3AB}"/>
              </a:ext>
            </a:extLst>
          </p:cNvPr>
          <p:cNvSpPr>
            <a:spLocks noGrp="1"/>
          </p:cNvSpPr>
          <p:nvPr>
            <p:ph type="dt" sz="half" idx="10"/>
          </p:nvPr>
        </p:nvSpPr>
        <p:spPr>
          <a:xfrm>
            <a:off x="838200" y="6356350"/>
            <a:ext cx="2743200" cy="365125"/>
          </a:xfrm>
          <a:prstGeom prst="rect">
            <a:avLst/>
          </a:prstGeom>
        </p:spPr>
        <p:txBody>
          <a:bodyPr/>
          <a:lstStyle/>
          <a:p>
            <a:fld id="{F961E5F6-CAB7-4664-A87E-49EB32A68B61}" type="datetimeFigureOut">
              <a:rPr lang="en-GB" smtClean="0"/>
              <a:t>23/01/2026</a:t>
            </a:fld>
            <a:endParaRPr lang="en-GB"/>
          </a:p>
        </p:txBody>
      </p:sp>
      <p:sp>
        <p:nvSpPr>
          <p:cNvPr id="5" name="Footer Placeholder 4">
            <a:extLst>
              <a:ext uri="{FF2B5EF4-FFF2-40B4-BE49-F238E27FC236}">
                <a16:creationId xmlns:a16="http://schemas.microsoft.com/office/drawing/2014/main" id="{EEE3B519-C66D-443B-8BA3-541D83E94515}"/>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a:extLst>
              <a:ext uri="{FF2B5EF4-FFF2-40B4-BE49-F238E27FC236}">
                <a16:creationId xmlns:a16="http://schemas.microsoft.com/office/drawing/2014/main" id="{BBFC8523-264C-4510-832C-5DF0826566B8}"/>
              </a:ext>
            </a:extLst>
          </p:cNvPr>
          <p:cNvSpPr>
            <a:spLocks noGrp="1"/>
          </p:cNvSpPr>
          <p:nvPr>
            <p:ph type="sldNum" sz="quarter" idx="12"/>
          </p:nvPr>
        </p:nvSpPr>
        <p:spPr>
          <a:xfrm>
            <a:off x="8610600" y="6356350"/>
            <a:ext cx="2743200" cy="365125"/>
          </a:xfrm>
          <a:prstGeom prst="rect">
            <a:avLst/>
          </a:prstGeom>
        </p:spPr>
        <p:txBody>
          <a:bodyPr/>
          <a:lstStyle/>
          <a:p>
            <a:fld id="{ED3CE05E-7DEC-4390-ACA4-EDFFE48437F4}" type="slidenum">
              <a:rPr lang="en-GB" smtClean="0"/>
              <a:t>‹#›</a:t>
            </a:fld>
            <a:endParaRPr lang="en-GB"/>
          </a:p>
        </p:txBody>
      </p:sp>
    </p:spTree>
    <p:extLst>
      <p:ext uri="{BB962C8B-B14F-4D97-AF65-F5344CB8AC3E}">
        <p14:creationId xmlns:p14="http://schemas.microsoft.com/office/powerpoint/2010/main" val="31969574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46CD217-C789-45D3-B761-49F11EB0DC93}"/>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43CFD300-6854-4615-BC40-A56F74769FB7}"/>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DED86EE-C8E9-440C-8E23-C0F4E8CF1F41}"/>
              </a:ext>
            </a:extLst>
          </p:cNvPr>
          <p:cNvSpPr>
            <a:spLocks noGrp="1"/>
          </p:cNvSpPr>
          <p:nvPr>
            <p:ph type="dt" sz="half" idx="10"/>
          </p:nvPr>
        </p:nvSpPr>
        <p:spPr>
          <a:xfrm>
            <a:off x="838200" y="6356350"/>
            <a:ext cx="2743200" cy="365125"/>
          </a:xfrm>
          <a:prstGeom prst="rect">
            <a:avLst/>
          </a:prstGeom>
        </p:spPr>
        <p:txBody>
          <a:bodyPr/>
          <a:lstStyle/>
          <a:p>
            <a:fld id="{F961E5F6-CAB7-4664-A87E-49EB32A68B61}" type="datetimeFigureOut">
              <a:rPr lang="en-GB" smtClean="0"/>
              <a:t>23/01/2026</a:t>
            </a:fld>
            <a:endParaRPr lang="en-GB"/>
          </a:p>
        </p:txBody>
      </p:sp>
      <p:sp>
        <p:nvSpPr>
          <p:cNvPr id="5" name="Footer Placeholder 4">
            <a:extLst>
              <a:ext uri="{FF2B5EF4-FFF2-40B4-BE49-F238E27FC236}">
                <a16:creationId xmlns:a16="http://schemas.microsoft.com/office/drawing/2014/main" id="{1431FF38-F853-42DF-A9DB-B997AADB2FEB}"/>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a:extLst>
              <a:ext uri="{FF2B5EF4-FFF2-40B4-BE49-F238E27FC236}">
                <a16:creationId xmlns:a16="http://schemas.microsoft.com/office/drawing/2014/main" id="{ED46CB11-1D2F-4751-9C9C-66741CB3D247}"/>
              </a:ext>
            </a:extLst>
          </p:cNvPr>
          <p:cNvSpPr>
            <a:spLocks noGrp="1"/>
          </p:cNvSpPr>
          <p:nvPr>
            <p:ph type="sldNum" sz="quarter" idx="12"/>
          </p:nvPr>
        </p:nvSpPr>
        <p:spPr>
          <a:xfrm>
            <a:off x="8610600" y="6356350"/>
            <a:ext cx="2743200" cy="365125"/>
          </a:xfrm>
          <a:prstGeom prst="rect">
            <a:avLst/>
          </a:prstGeom>
        </p:spPr>
        <p:txBody>
          <a:bodyPr/>
          <a:lstStyle/>
          <a:p>
            <a:fld id="{ED3CE05E-7DEC-4390-ACA4-EDFFE48437F4}" type="slidenum">
              <a:rPr lang="en-GB" smtClean="0"/>
              <a:t>‹#›</a:t>
            </a:fld>
            <a:endParaRPr lang="en-GB"/>
          </a:p>
        </p:txBody>
      </p:sp>
    </p:spTree>
    <p:extLst>
      <p:ext uri="{BB962C8B-B14F-4D97-AF65-F5344CB8AC3E}">
        <p14:creationId xmlns:p14="http://schemas.microsoft.com/office/powerpoint/2010/main" val="37166054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E90C27-C445-4E1E-A31A-B464E0F19EE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A8DDDC1B-39BF-47C1-8094-4FDC8A3870B2}"/>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ACE51BF-8741-4D8A-8085-00E62000B0A9}"/>
              </a:ext>
            </a:extLst>
          </p:cNvPr>
          <p:cNvSpPr>
            <a:spLocks noGrp="1"/>
          </p:cNvSpPr>
          <p:nvPr>
            <p:ph type="dt" sz="half" idx="10"/>
          </p:nvPr>
        </p:nvSpPr>
        <p:spPr>
          <a:xfrm>
            <a:off x="838200" y="6356350"/>
            <a:ext cx="2743200" cy="365125"/>
          </a:xfrm>
          <a:prstGeom prst="rect">
            <a:avLst/>
          </a:prstGeom>
        </p:spPr>
        <p:txBody>
          <a:bodyPr/>
          <a:lstStyle/>
          <a:p>
            <a:fld id="{F961E5F6-CAB7-4664-A87E-49EB32A68B61}" type="datetimeFigureOut">
              <a:rPr lang="en-GB" smtClean="0"/>
              <a:t>23/01/2026</a:t>
            </a:fld>
            <a:endParaRPr lang="en-GB"/>
          </a:p>
        </p:txBody>
      </p:sp>
      <p:sp>
        <p:nvSpPr>
          <p:cNvPr id="5" name="Footer Placeholder 4">
            <a:extLst>
              <a:ext uri="{FF2B5EF4-FFF2-40B4-BE49-F238E27FC236}">
                <a16:creationId xmlns:a16="http://schemas.microsoft.com/office/drawing/2014/main" id="{0E76FC42-62B5-425C-BB73-10FC9C119A2F}"/>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a:extLst>
              <a:ext uri="{FF2B5EF4-FFF2-40B4-BE49-F238E27FC236}">
                <a16:creationId xmlns:a16="http://schemas.microsoft.com/office/drawing/2014/main" id="{DC153883-AA74-4834-96E2-F6F478D8AC8A}"/>
              </a:ext>
            </a:extLst>
          </p:cNvPr>
          <p:cNvSpPr>
            <a:spLocks noGrp="1"/>
          </p:cNvSpPr>
          <p:nvPr>
            <p:ph type="sldNum" sz="quarter" idx="12"/>
          </p:nvPr>
        </p:nvSpPr>
        <p:spPr>
          <a:xfrm>
            <a:off x="8610600" y="6356350"/>
            <a:ext cx="2743200" cy="365125"/>
          </a:xfrm>
          <a:prstGeom prst="rect">
            <a:avLst/>
          </a:prstGeom>
        </p:spPr>
        <p:txBody>
          <a:bodyPr/>
          <a:lstStyle/>
          <a:p>
            <a:fld id="{ED3CE05E-7DEC-4390-ACA4-EDFFE48437F4}" type="slidenum">
              <a:rPr lang="en-GB" smtClean="0"/>
              <a:t>‹#›</a:t>
            </a:fld>
            <a:endParaRPr lang="en-GB"/>
          </a:p>
        </p:txBody>
      </p:sp>
    </p:spTree>
    <p:extLst>
      <p:ext uri="{BB962C8B-B14F-4D97-AF65-F5344CB8AC3E}">
        <p14:creationId xmlns:p14="http://schemas.microsoft.com/office/powerpoint/2010/main" val="13673532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6EF8D2-2BF5-435C-9FD2-5BDBF11F06CF}"/>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B65B7DDC-F4E3-48F4-BC4F-193A23C98DCD}"/>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0872C90-A297-486D-B9AF-2C8CC41758B7}"/>
              </a:ext>
            </a:extLst>
          </p:cNvPr>
          <p:cNvSpPr>
            <a:spLocks noGrp="1"/>
          </p:cNvSpPr>
          <p:nvPr>
            <p:ph type="dt" sz="half" idx="10"/>
          </p:nvPr>
        </p:nvSpPr>
        <p:spPr>
          <a:xfrm>
            <a:off x="838200" y="6356350"/>
            <a:ext cx="2743200" cy="365125"/>
          </a:xfrm>
          <a:prstGeom prst="rect">
            <a:avLst/>
          </a:prstGeom>
        </p:spPr>
        <p:txBody>
          <a:bodyPr/>
          <a:lstStyle/>
          <a:p>
            <a:fld id="{F961E5F6-CAB7-4664-A87E-49EB32A68B61}" type="datetimeFigureOut">
              <a:rPr lang="en-GB" smtClean="0"/>
              <a:t>23/01/2026</a:t>
            </a:fld>
            <a:endParaRPr lang="en-GB"/>
          </a:p>
        </p:txBody>
      </p:sp>
      <p:sp>
        <p:nvSpPr>
          <p:cNvPr id="5" name="Footer Placeholder 4">
            <a:extLst>
              <a:ext uri="{FF2B5EF4-FFF2-40B4-BE49-F238E27FC236}">
                <a16:creationId xmlns:a16="http://schemas.microsoft.com/office/drawing/2014/main" id="{A004963E-4FD8-4316-BA35-D546F42C4DAA}"/>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a:extLst>
              <a:ext uri="{FF2B5EF4-FFF2-40B4-BE49-F238E27FC236}">
                <a16:creationId xmlns:a16="http://schemas.microsoft.com/office/drawing/2014/main" id="{545D5A4D-3974-4C6A-87FB-CA000D5917FD}"/>
              </a:ext>
            </a:extLst>
          </p:cNvPr>
          <p:cNvSpPr>
            <a:spLocks noGrp="1"/>
          </p:cNvSpPr>
          <p:nvPr>
            <p:ph type="sldNum" sz="quarter" idx="12"/>
          </p:nvPr>
        </p:nvSpPr>
        <p:spPr>
          <a:xfrm>
            <a:off x="8610600" y="6356350"/>
            <a:ext cx="2743200" cy="365125"/>
          </a:xfrm>
          <a:prstGeom prst="rect">
            <a:avLst/>
          </a:prstGeom>
        </p:spPr>
        <p:txBody>
          <a:bodyPr/>
          <a:lstStyle/>
          <a:p>
            <a:fld id="{ED3CE05E-7DEC-4390-ACA4-EDFFE48437F4}" type="slidenum">
              <a:rPr lang="en-GB" smtClean="0"/>
              <a:t>‹#›</a:t>
            </a:fld>
            <a:endParaRPr lang="en-GB"/>
          </a:p>
        </p:txBody>
      </p:sp>
    </p:spTree>
    <p:extLst>
      <p:ext uri="{BB962C8B-B14F-4D97-AF65-F5344CB8AC3E}">
        <p14:creationId xmlns:p14="http://schemas.microsoft.com/office/powerpoint/2010/main" val="29914262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CCCC81-5C80-4B96-A0A4-98D3409C801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CDACA93-2FE2-4F04-8AF0-C870A1C2A92D}"/>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06595DB6-9D33-4CB6-A124-AD2CF0E6FDFE}"/>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266F9870-6FAA-43C9-81F5-974C5C61EB42}"/>
              </a:ext>
            </a:extLst>
          </p:cNvPr>
          <p:cNvSpPr>
            <a:spLocks noGrp="1"/>
          </p:cNvSpPr>
          <p:nvPr>
            <p:ph type="dt" sz="half" idx="10"/>
          </p:nvPr>
        </p:nvSpPr>
        <p:spPr>
          <a:xfrm>
            <a:off x="838200" y="6356350"/>
            <a:ext cx="2743200" cy="365125"/>
          </a:xfrm>
          <a:prstGeom prst="rect">
            <a:avLst/>
          </a:prstGeom>
        </p:spPr>
        <p:txBody>
          <a:bodyPr/>
          <a:lstStyle/>
          <a:p>
            <a:fld id="{F961E5F6-CAB7-4664-A87E-49EB32A68B61}" type="datetimeFigureOut">
              <a:rPr lang="en-GB" smtClean="0"/>
              <a:t>23/01/2026</a:t>
            </a:fld>
            <a:endParaRPr lang="en-GB"/>
          </a:p>
        </p:txBody>
      </p:sp>
      <p:sp>
        <p:nvSpPr>
          <p:cNvPr id="6" name="Footer Placeholder 5">
            <a:extLst>
              <a:ext uri="{FF2B5EF4-FFF2-40B4-BE49-F238E27FC236}">
                <a16:creationId xmlns:a16="http://schemas.microsoft.com/office/drawing/2014/main" id="{EF30A622-77D5-411A-82C6-1FA0614B22C2}"/>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a:extLst>
              <a:ext uri="{FF2B5EF4-FFF2-40B4-BE49-F238E27FC236}">
                <a16:creationId xmlns:a16="http://schemas.microsoft.com/office/drawing/2014/main" id="{D60FF976-BB3A-4AF7-992C-8A5CE67D6207}"/>
              </a:ext>
            </a:extLst>
          </p:cNvPr>
          <p:cNvSpPr>
            <a:spLocks noGrp="1"/>
          </p:cNvSpPr>
          <p:nvPr>
            <p:ph type="sldNum" sz="quarter" idx="12"/>
          </p:nvPr>
        </p:nvSpPr>
        <p:spPr>
          <a:xfrm>
            <a:off x="8610600" y="6356350"/>
            <a:ext cx="2743200" cy="365125"/>
          </a:xfrm>
          <a:prstGeom prst="rect">
            <a:avLst/>
          </a:prstGeom>
        </p:spPr>
        <p:txBody>
          <a:bodyPr/>
          <a:lstStyle/>
          <a:p>
            <a:fld id="{ED3CE05E-7DEC-4390-ACA4-EDFFE48437F4}" type="slidenum">
              <a:rPr lang="en-GB" smtClean="0"/>
              <a:t>‹#›</a:t>
            </a:fld>
            <a:endParaRPr lang="en-GB"/>
          </a:p>
        </p:txBody>
      </p:sp>
    </p:spTree>
    <p:extLst>
      <p:ext uri="{BB962C8B-B14F-4D97-AF65-F5344CB8AC3E}">
        <p14:creationId xmlns:p14="http://schemas.microsoft.com/office/powerpoint/2010/main" val="14094888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3F0AE4-FA49-4186-A239-5294E176651D}"/>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7167413-29B5-4984-B094-671502784E82}"/>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36E3CC1-69DF-4F17-A7B1-66F7218A410C}"/>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3404957B-FEBD-4D3A-81A8-F737C02C896C}"/>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DC6E0E9-7521-46CD-B389-DECEE9F87C44}"/>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A2DD2186-73C4-4526-A64C-D7E5115E3708}"/>
              </a:ext>
            </a:extLst>
          </p:cNvPr>
          <p:cNvSpPr>
            <a:spLocks noGrp="1"/>
          </p:cNvSpPr>
          <p:nvPr>
            <p:ph type="dt" sz="half" idx="10"/>
          </p:nvPr>
        </p:nvSpPr>
        <p:spPr>
          <a:xfrm>
            <a:off x="838200" y="6356350"/>
            <a:ext cx="2743200" cy="365125"/>
          </a:xfrm>
          <a:prstGeom prst="rect">
            <a:avLst/>
          </a:prstGeom>
        </p:spPr>
        <p:txBody>
          <a:bodyPr/>
          <a:lstStyle/>
          <a:p>
            <a:fld id="{F961E5F6-CAB7-4664-A87E-49EB32A68B61}" type="datetimeFigureOut">
              <a:rPr lang="en-GB" smtClean="0"/>
              <a:t>23/01/2026</a:t>
            </a:fld>
            <a:endParaRPr lang="en-GB"/>
          </a:p>
        </p:txBody>
      </p:sp>
      <p:sp>
        <p:nvSpPr>
          <p:cNvPr id="8" name="Footer Placeholder 7">
            <a:extLst>
              <a:ext uri="{FF2B5EF4-FFF2-40B4-BE49-F238E27FC236}">
                <a16:creationId xmlns:a16="http://schemas.microsoft.com/office/drawing/2014/main" id="{E6EE1802-EAA6-41A2-A3DE-A9322AFB5D4A}"/>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9" name="Slide Number Placeholder 8">
            <a:extLst>
              <a:ext uri="{FF2B5EF4-FFF2-40B4-BE49-F238E27FC236}">
                <a16:creationId xmlns:a16="http://schemas.microsoft.com/office/drawing/2014/main" id="{D0278BDE-D3B3-4741-8CF1-E581E334BDD9}"/>
              </a:ext>
            </a:extLst>
          </p:cNvPr>
          <p:cNvSpPr>
            <a:spLocks noGrp="1"/>
          </p:cNvSpPr>
          <p:nvPr>
            <p:ph type="sldNum" sz="quarter" idx="12"/>
          </p:nvPr>
        </p:nvSpPr>
        <p:spPr>
          <a:xfrm>
            <a:off x="8610600" y="6356350"/>
            <a:ext cx="2743200" cy="365125"/>
          </a:xfrm>
          <a:prstGeom prst="rect">
            <a:avLst/>
          </a:prstGeom>
        </p:spPr>
        <p:txBody>
          <a:bodyPr/>
          <a:lstStyle/>
          <a:p>
            <a:fld id="{ED3CE05E-7DEC-4390-ACA4-EDFFE48437F4}" type="slidenum">
              <a:rPr lang="en-GB" smtClean="0"/>
              <a:t>‹#›</a:t>
            </a:fld>
            <a:endParaRPr lang="en-GB"/>
          </a:p>
        </p:txBody>
      </p:sp>
    </p:spTree>
    <p:extLst>
      <p:ext uri="{BB962C8B-B14F-4D97-AF65-F5344CB8AC3E}">
        <p14:creationId xmlns:p14="http://schemas.microsoft.com/office/powerpoint/2010/main" val="24854144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8D62E0-572E-47D4-B40C-D662267F0EF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4636F09E-3BBE-4A9B-8CA8-E696DFDD14D0}"/>
              </a:ext>
            </a:extLst>
          </p:cNvPr>
          <p:cNvSpPr>
            <a:spLocks noGrp="1"/>
          </p:cNvSpPr>
          <p:nvPr>
            <p:ph type="dt" sz="half" idx="10"/>
          </p:nvPr>
        </p:nvSpPr>
        <p:spPr>
          <a:xfrm>
            <a:off x="838200" y="6356350"/>
            <a:ext cx="2743200" cy="365125"/>
          </a:xfrm>
          <a:prstGeom prst="rect">
            <a:avLst/>
          </a:prstGeom>
        </p:spPr>
        <p:txBody>
          <a:bodyPr/>
          <a:lstStyle/>
          <a:p>
            <a:fld id="{F961E5F6-CAB7-4664-A87E-49EB32A68B61}" type="datetimeFigureOut">
              <a:rPr lang="en-GB" smtClean="0"/>
              <a:t>23/01/2026</a:t>
            </a:fld>
            <a:endParaRPr lang="en-GB"/>
          </a:p>
        </p:txBody>
      </p:sp>
      <p:sp>
        <p:nvSpPr>
          <p:cNvPr id="4" name="Footer Placeholder 3">
            <a:extLst>
              <a:ext uri="{FF2B5EF4-FFF2-40B4-BE49-F238E27FC236}">
                <a16:creationId xmlns:a16="http://schemas.microsoft.com/office/drawing/2014/main" id="{97D524AD-A13B-4E98-BCE4-BFE73C8D3C9C}"/>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5" name="Slide Number Placeholder 4">
            <a:extLst>
              <a:ext uri="{FF2B5EF4-FFF2-40B4-BE49-F238E27FC236}">
                <a16:creationId xmlns:a16="http://schemas.microsoft.com/office/drawing/2014/main" id="{9A285759-4C9B-4A89-A3D2-FD25179D36E2}"/>
              </a:ext>
            </a:extLst>
          </p:cNvPr>
          <p:cNvSpPr>
            <a:spLocks noGrp="1"/>
          </p:cNvSpPr>
          <p:nvPr>
            <p:ph type="sldNum" sz="quarter" idx="12"/>
          </p:nvPr>
        </p:nvSpPr>
        <p:spPr>
          <a:xfrm>
            <a:off x="8610600" y="6356350"/>
            <a:ext cx="2743200" cy="365125"/>
          </a:xfrm>
          <a:prstGeom prst="rect">
            <a:avLst/>
          </a:prstGeom>
        </p:spPr>
        <p:txBody>
          <a:bodyPr/>
          <a:lstStyle/>
          <a:p>
            <a:fld id="{ED3CE05E-7DEC-4390-ACA4-EDFFE48437F4}" type="slidenum">
              <a:rPr lang="en-GB" smtClean="0"/>
              <a:t>‹#›</a:t>
            </a:fld>
            <a:endParaRPr lang="en-GB"/>
          </a:p>
        </p:txBody>
      </p:sp>
    </p:spTree>
    <p:extLst>
      <p:ext uri="{BB962C8B-B14F-4D97-AF65-F5344CB8AC3E}">
        <p14:creationId xmlns:p14="http://schemas.microsoft.com/office/powerpoint/2010/main" val="21621459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38D0D32-FF55-4898-AD7A-196628BB3167}"/>
              </a:ext>
            </a:extLst>
          </p:cNvPr>
          <p:cNvSpPr>
            <a:spLocks noGrp="1"/>
          </p:cNvSpPr>
          <p:nvPr>
            <p:ph type="dt" sz="half" idx="10"/>
          </p:nvPr>
        </p:nvSpPr>
        <p:spPr>
          <a:xfrm>
            <a:off x="838200" y="6356350"/>
            <a:ext cx="2743200" cy="365125"/>
          </a:xfrm>
          <a:prstGeom prst="rect">
            <a:avLst/>
          </a:prstGeom>
        </p:spPr>
        <p:txBody>
          <a:bodyPr/>
          <a:lstStyle/>
          <a:p>
            <a:fld id="{F961E5F6-CAB7-4664-A87E-49EB32A68B61}" type="datetimeFigureOut">
              <a:rPr lang="en-GB" smtClean="0"/>
              <a:t>23/01/2026</a:t>
            </a:fld>
            <a:endParaRPr lang="en-GB"/>
          </a:p>
        </p:txBody>
      </p:sp>
      <p:sp>
        <p:nvSpPr>
          <p:cNvPr id="3" name="Footer Placeholder 2">
            <a:extLst>
              <a:ext uri="{FF2B5EF4-FFF2-40B4-BE49-F238E27FC236}">
                <a16:creationId xmlns:a16="http://schemas.microsoft.com/office/drawing/2014/main" id="{7D86D67E-03EE-4B8C-86FC-06503DE680BE}"/>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4" name="Slide Number Placeholder 3">
            <a:extLst>
              <a:ext uri="{FF2B5EF4-FFF2-40B4-BE49-F238E27FC236}">
                <a16:creationId xmlns:a16="http://schemas.microsoft.com/office/drawing/2014/main" id="{4C35717D-43A9-4593-8E82-929A5C207DAB}"/>
              </a:ext>
            </a:extLst>
          </p:cNvPr>
          <p:cNvSpPr>
            <a:spLocks noGrp="1"/>
          </p:cNvSpPr>
          <p:nvPr>
            <p:ph type="sldNum" sz="quarter" idx="12"/>
          </p:nvPr>
        </p:nvSpPr>
        <p:spPr>
          <a:xfrm>
            <a:off x="8610600" y="6356350"/>
            <a:ext cx="2743200" cy="365125"/>
          </a:xfrm>
          <a:prstGeom prst="rect">
            <a:avLst/>
          </a:prstGeom>
        </p:spPr>
        <p:txBody>
          <a:bodyPr/>
          <a:lstStyle/>
          <a:p>
            <a:fld id="{ED3CE05E-7DEC-4390-ACA4-EDFFE48437F4}" type="slidenum">
              <a:rPr lang="en-GB" smtClean="0"/>
              <a:t>‹#›</a:t>
            </a:fld>
            <a:endParaRPr lang="en-GB"/>
          </a:p>
        </p:txBody>
      </p:sp>
    </p:spTree>
    <p:extLst>
      <p:ext uri="{BB962C8B-B14F-4D97-AF65-F5344CB8AC3E}">
        <p14:creationId xmlns:p14="http://schemas.microsoft.com/office/powerpoint/2010/main" val="24347276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BF6F59-BF5F-4C16-8CA9-13615A27B49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E17D622A-974F-4C88-87FB-DB2374CB2F45}"/>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E398E2BA-B46C-40C1-A948-31E0A8123C74}"/>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03658CE-E4A5-458E-8294-1A5DDA53D39C}"/>
              </a:ext>
            </a:extLst>
          </p:cNvPr>
          <p:cNvSpPr>
            <a:spLocks noGrp="1"/>
          </p:cNvSpPr>
          <p:nvPr>
            <p:ph type="dt" sz="half" idx="10"/>
          </p:nvPr>
        </p:nvSpPr>
        <p:spPr>
          <a:xfrm>
            <a:off x="838200" y="6356350"/>
            <a:ext cx="2743200" cy="365125"/>
          </a:xfrm>
          <a:prstGeom prst="rect">
            <a:avLst/>
          </a:prstGeom>
        </p:spPr>
        <p:txBody>
          <a:bodyPr/>
          <a:lstStyle/>
          <a:p>
            <a:fld id="{F961E5F6-CAB7-4664-A87E-49EB32A68B61}" type="datetimeFigureOut">
              <a:rPr lang="en-GB" smtClean="0"/>
              <a:t>23/01/2026</a:t>
            </a:fld>
            <a:endParaRPr lang="en-GB"/>
          </a:p>
        </p:txBody>
      </p:sp>
      <p:sp>
        <p:nvSpPr>
          <p:cNvPr id="6" name="Footer Placeholder 5">
            <a:extLst>
              <a:ext uri="{FF2B5EF4-FFF2-40B4-BE49-F238E27FC236}">
                <a16:creationId xmlns:a16="http://schemas.microsoft.com/office/drawing/2014/main" id="{4B946679-25EC-4EB4-9D0F-74BB7A3A4B40}"/>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a:extLst>
              <a:ext uri="{FF2B5EF4-FFF2-40B4-BE49-F238E27FC236}">
                <a16:creationId xmlns:a16="http://schemas.microsoft.com/office/drawing/2014/main" id="{A75E51B1-B7C5-48B8-9F27-0E04A507E0B0}"/>
              </a:ext>
            </a:extLst>
          </p:cNvPr>
          <p:cNvSpPr>
            <a:spLocks noGrp="1"/>
          </p:cNvSpPr>
          <p:nvPr>
            <p:ph type="sldNum" sz="quarter" idx="12"/>
          </p:nvPr>
        </p:nvSpPr>
        <p:spPr>
          <a:xfrm>
            <a:off x="8610600" y="6356350"/>
            <a:ext cx="2743200" cy="365125"/>
          </a:xfrm>
          <a:prstGeom prst="rect">
            <a:avLst/>
          </a:prstGeom>
        </p:spPr>
        <p:txBody>
          <a:bodyPr/>
          <a:lstStyle/>
          <a:p>
            <a:fld id="{ED3CE05E-7DEC-4390-ACA4-EDFFE48437F4}" type="slidenum">
              <a:rPr lang="en-GB" smtClean="0"/>
              <a:t>‹#›</a:t>
            </a:fld>
            <a:endParaRPr lang="en-GB"/>
          </a:p>
        </p:txBody>
      </p:sp>
    </p:spTree>
    <p:extLst>
      <p:ext uri="{BB962C8B-B14F-4D97-AF65-F5344CB8AC3E}">
        <p14:creationId xmlns:p14="http://schemas.microsoft.com/office/powerpoint/2010/main" val="880878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92BFFA-7E7B-4CB5-8072-DEF9178AF82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D8F1AF5D-AF8F-4D81-8828-F4F7A0E08EF4}"/>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56489B52-93DC-4626-8D23-2DA55E8E4664}"/>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3734943-18F2-4805-B54C-F406DF0542EA}"/>
              </a:ext>
            </a:extLst>
          </p:cNvPr>
          <p:cNvSpPr>
            <a:spLocks noGrp="1"/>
          </p:cNvSpPr>
          <p:nvPr>
            <p:ph type="dt" sz="half" idx="10"/>
          </p:nvPr>
        </p:nvSpPr>
        <p:spPr>
          <a:xfrm>
            <a:off x="838200" y="6356350"/>
            <a:ext cx="2743200" cy="365125"/>
          </a:xfrm>
          <a:prstGeom prst="rect">
            <a:avLst/>
          </a:prstGeom>
        </p:spPr>
        <p:txBody>
          <a:bodyPr/>
          <a:lstStyle/>
          <a:p>
            <a:fld id="{F961E5F6-CAB7-4664-A87E-49EB32A68B61}" type="datetimeFigureOut">
              <a:rPr lang="en-GB" smtClean="0"/>
              <a:t>23/01/2026</a:t>
            </a:fld>
            <a:endParaRPr lang="en-GB"/>
          </a:p>
        </p:txBody>
      </p:sp>
      <p:sp>
        <p:nvSpPr>
          <p:cNvPr id="6" name="Footer Placeholder 5">
            <a:extLst>
              <a:ext uri="{FF2B5EF4-FFF2-40B4-BE49-F238E27FC236}">
                <a16:creationId xmlns:a16="http://schemas.microsoft.com/office/drawing/2014/main" id="{35B6BFEA-D758-4DC5-A453-9B8962FCCDC3}"/>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a:extLst>
              <a:ext uri="{FF2B5EF4-FFF2-40B4-BE49-F238E27FC236}">
                <a16:creationId xmlns:a16="http://schemas.microsoft.com/office/drawing/2014/main" id="{2A4D282A-E317-4435-81AC-E2DE3747AE49}"/>
              </a:ext>
            </a:extLst>
          </p:cNvPr>
          <p:cNvSpPr>
            <a:spLocks noGrp="1"/>
          </p:cNvSpPr>
          <p:nvPr>
            <p:ph type="sldNum" sz="quarter" idx="12"/>
          </p:nvPr>
        </p:nvSpPr>
        <p:spPr>
          <a:xfrm>
            <a:off x="8610600" y="6356350"/>
            <a:ext cx="2743200" cy="365125"/>
          </a:xfrm>
          <a:prstGeom prst="rect">
            <a:avLst/>
          </a:prstGeom>
        </p:spPr>
        <p:txBody>
          <a:bodyPr/>
          <a:lstStyle/>
          <a:p>
            <a:fld id="{ED3CE05E-7DEC-4390-ACA4-EDFFE48437F4}" type="slidenum">
              <a:rPr lang="en-GB" smtClean="0"/>
              <a:t>‹#›</a:t>
            </a:fld>
            <a:endParaRPr lang="en-GB"/>
          </a:p>
        </p:txBody>
      </p:sp>
    </p:spTree>
    <p:extLst>
      <p:ext uri="{BB962C8B-B14F-4D97-AF65-F5344CB8AC3E}">
        <p14:creationId xmlns:p14="http://schemas.microsoft.com/office/powerpoint/2010/main" val="14375587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microsoft.com/office/2007/relationships/hdphoto" Target="../media/hdphoto1.wdp"/></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B5AF892-2DB1-4033-9D35-0EB5B4606269}"/>
              </a:ext>
            </a:extLst>
          </p:cNvPr>
          <p:cNvPicPr/>
          <p:nvPr userDrawn="1"/>
        </p:nvPicPr>
        <p:blipFill>
          <a:blip r:embed="rId13" cstate="print">
            <a:alphaModFix amt="18000"/>
            <a:extLst>
              <a:ext uri="{BEBA8EAE-BF5A-486C-A8C5-ECC9F3942E4B}">
                <a14:imgProps xmlns:a14="http://schemas.microsoft.com/office/drawing/2010/main">
                  <a14:imgLayer r:embed="rId14">
                    <a14:imgEffect>
                      <a14:saturation sat="91000"/>
                    </a14:imgEffect>
                  </a14:imgLayer>
                </a14:imgProps>
              </a:ext>
              <a:ext uri="{28A0092B-C50C-407E-A947-70E740481C1C}">
                <a14:useLocalDpi xmlns:a14="http://schemas.microsoft.com/office/drawing/2010/main" val="0"/>
              </a:ext>
            </a:extLst>
          </a:blip>
          <a:srcRect/>
          <a:stretch>
            <a:fillRect/>
          </a:stretch>
        </p:blipFill>
        <p:spPr bwMode="auto">
          <a:xfrm>
            <a:off x="9688511" y="149081"/>
            <a:ext cx="2099386" cy="2108718"/>
          </a:xfrm>
          <a:prstGeom prst="rect">
            <a:avLst/>
          </a:prstGeom>
          <a:solidFill>
            <a:schemeClr val="bg1">
              <a:alpha val="0"/>
            </a:schemeClr>
          </a:solidFill>
          <a:ln>
            <a:noFill/>
          </a:ln>
          <a:effectLst>
            <a:glow>
              <a:schemeClr val="bg1"/>
            </a:glow>
          </a:effectLst>
        </p:spPr>
      </p:pic>
      <p:pic>
        <p:nvPicPr>
          <p:cNvPr id="8" name="Picture 7">
            <a:extLst>
              <a:ext uri="{FF2B5EF4-FFF2-40B4-BE49-F238E27FC236}">
                <a16:creationId xmlns:a16="http://schemas.microsoft.com/office/drawing/2014/main" id="{9A711A68-6FFF-4257-82C5-4B171578F03C}"/>
              </a:ext>
            </a:extLst>
          </p:cNvPr>
          <p:cNvPicPr>
            <a:picLocks noChangeAspect="1"/>
          </p:cNvPicPr>
          <p:nvPr userDrawn="1"/>
        </p:nvPicPr>
        <p:blipFill>
          <a:blip r:embed="rId15"/>
          <a:stretch>
            <a:fillRect/>
          </a:stretch>
        </p:blipFill>
        <p:spPr>
          <a:xfrm>
            <a:off x="9446193" y="2360541"/>
            <a:ext cx="2419635" cy="697609"/>
          </a:xfrm>
          <a:prstGeom prst="rect">
            <a:avLst/>
          </a:prstGeom>
          <a:effectLst>
            <a:outerShdw dist="317500" sx="1000" sy="1000" rotWithShape="0">
              <a:prstClr val="black"/>
            </a:outerShdw>
          </a:effectLst>
        </p:spPr>
      </p:pic>
    </p:spTree>
    <p:extLst>
      <p:ext uri="{BB962C8B-B14F-4D97-AF65-F5344CB8AC3E}">
        <p14:creationId xmlns:p14="http://schemas.microsoft.com/office/powerpoint/2010/main" val="66092687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4.jpeg"/><Relationship Id="rId2" Type="http://schemas.openxmlformats.org/officeDocument/2006/relationships/diagramData" Target="../diagrams/data1.xml"/><Relationship Id="rId1" Type="http://schemas.openxmlformats.org/officeDocument/2006/relationships/slideLayout" Target="../slideLayouts/slideLayout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image" Target="../media/image4.jpeg"/><Relationship Id="rId5" Type="http://schemas.openxmlformats.org/officeDocument/2006/relationships/image" Target="../media/image17.png"/><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hyperlink" Target="http://www.forestdss.org.uk/geoforestdss/" TargetMode="External"/><Relationship Id="rId2" Type="http://schemas.openxmlformats.org/officeDocument/2006/relationships/image" Target="../media/image14.png"/><Relationship Id="rId1" Type="http://schemas.openxmlformats.org/officeDocument/2006/relationships/slideLayout" Target="../slideLayouts/slideLayout1.xml"/><Relationship Id="rId4" Type="http://schemas.openxmlformats.org/officeDocument/2006/relationships/image" Target="../media/image4.jpeg"/></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4.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00C86D-3813-4D7C-9A02-C8943B5DD71A}"/>
              </a:ext>
            </a:extLst>
          </p:cNvPr>
          <p:cNvSpPr>
            <a:spLocks noGrp="1"/>
          </p:cNvSpPr>
          <p:nvPr>
            <p:ph type="ctrTitle" idx="4294967295"/>
          </p:nvPr>
        </p:nvSpPr>
        <p:spPr>
          <a:xfrm>
            <a:off x="2236343" y="3831625"/>
            <a:ext cx="9623425" cy="1257300"/>
          </a:xfrm>
          <a:prstGeom prst="rect">
            <a:avLst/>
          </a:prstGeom>
        </p:spPr>
        <p:txBody>
          <a:bodyPr vert="horz" lIns="91440" tIns="45720" rIns="91440" bIns="45720" rtlCol="0" anchor="b">
            <a:normAutofit/>
          </a:bodyPr>
          <a:lstStyle/>
          <a:p>
            <a:pPr algn="l"/>
            <a:r>
              <a:rPr lang="en-US" sz="6600" b="1" dirty="0">
                <a:solidFill>
                  <a:srgbClr val="435839"/>
                </a:solidFill>
                <a:latin typeface="SangBleu Kingdom" panose="02040504080000000004" pitchFamily="18" charset="0"/>
              </a:rPr>
              <a:t>Seeds4Kids 2026 / 27</a:t>
            </a:r>
          </a:p>
        </p:txBody>
      </p:sp>
      <p:sp>
        <p:nvSpPr>
          <p:cNvPr id="3" name="Subtitle 2">
            <a:extLst>
              <a:ext uri="{FF2B5EF4-FFF2-40B4-BE49-F238E27FC236}">
                <a16:creationId xmlns:a16="http://schemas.microsoft.com/office/drawing/2014/main" id="{C41037A5-0C3F-4C02-AFF6-BEB87A259239}"/>
              </a:ext>
            </a:extLst>
          </p:cNvPr>
          <p:cNvSpPr>
            <a:spLocks noGrp="1"/>
          </p:cNvSpPr>
          <p:nvPr>
            <p:ph type="subTitle" idx="4294967295"/>
          </p:nvPr>
        </p:nvSpPr>
        <p:spPr>
          <a:xfrm>
            <a:off x="2311487" y="5130611"/>
            <a:ext cx="9623425" cy="415925"/>
          </a:xfrm>
          <a:prstGeom prst="rect">
            <a:avLst/>
          </a:prstGeom>
        </p:spPr>
        <p:txBody>
          <a:bodyPr vert="horz" lIns="91440" tIns="45720" rIns="91440" bIns="45720" rtlCol="0">
            <a:noAutofit/>
          </a:bodyPr>
          <a:lstStyle/>
          <a:p>
            <a:pPr marL="0" indent="0" algn="l">
              <a:buNone/>
            </a:pPr>
            <a:r>
              <a:rPr lang="en-US" dirty="0">
                <a:solidFill>
                  <a:srgbClr val="B7BF50"/>
                </a:solidFill>
                <a:latin typeface="Maison Neue" panose="02000000000000000000" pitchFamily="2" charset="0"/>
              </a:rPr>
              <a:t>About The Project &amp; How To Apply</a:t>
            </a:r>
          </a:p>
        </p:txBody>
      </p:sp>
      <p:sp>
        <p:nvSpPr>
          <p:cNvPr id="5" name="TextBox 4">
            <a:extLst>
              <a:ext uri="{FF2B5EF4-FFF2-40B4-BE49-F238E27FC236}">
                <a16:creationId xmlns:a16="http://schemas.microsoft.com/office/drawing/2014/main" id="{C5BD7F99-0E32-4898-B948-C913A724AE35}"/>
              </a:ext>
            </a:extLst>
          </p:cNvPr>
          <p:cNvSpPr txBox="1"/>
          <p:nvPr/>
        </p:nvSpPr>
        <p:spPr>
          <a:xfrm>
            <a:off x="5457446" y="6201959"/>
            <a:ext cx="6662401" cy="369332"/>
          </a:xfrm>
          <a:prstGeom prst="rect">
            <a:avLst/>
          </a:prstGeom>
          <a:noFill/>
        </p:spPr>
        <p:txBody>
          <a:bodyPr wrap="none" rtlCol="0">
            <a:spAutoFit/>
          </a:bodyPr>
          <a:lstStyle/>
          <a:p>
            <a:pPr>
              <a:spcAft>
                <a:spcPts val="600"/>
              </a:spcAft>
            </a:pPr>
            <a:r>
              <a:rPr lang="en-GB" i="1" dirty="0">
                <a:solidFill>
                  <a:srgbClr val="435839"/>
                </a:solidFill>
                <a:latin typeface="Maison Neue" panose="02000000000000000000" pitchFamily="2" charset="0"/>
              </a:rPr>
              <a:t>Funded by the </a:t>
            </a:r>
            <a:r>
              <a:rPr lang="en-GB" i="1" dirty="0" err="1">
                <a:solidFill>
                  <a:srgbClr val="435839"/>
                </a:solidFill>
                <a:latin typeface="Maison Neue" panose="02000000000000000000" pitchFamily="2" charset="0"/>
              </a:rPr>
              <a:t>Lottbridge</a:t>
            </a:r>
            <a:r>
              <a:rPr lang="en-GB" i="1" dirty="0">
                <a:solidFill>
                  <a:srgbClr val="435839"/>
                </a:solidFill>
                <a:latin typeface="Maison Neue" panose="02000000000000000000" pitchFamily="2" charset="0"/>
              </a:rPr>
              <a:t> Golf Club, delivered by </a:t>
            </a:r>
            <a:r>
              <a:rPr lang="en-GB" i="1" dirty="0" err="1">
                <a:solidFill>
                  <a:srgbClr val="435839"/>
                </a:solidFill>
                <a:latin typeface="Maison Neue" panose="02000000000000000000" pitchFamily="2" charset="0"/>
              </a:rPr>
              <a:t>Treebourne</a:t>
            </a:r>
            <a:endParaRPr lang="en-GB" i="1" dirty="0">
              <a:solidFill>
                <a:srgbClr val="435839"/>
              </a:solidFill>
              <a:latin typeface="Maison Neue" panose="02000000000000000000" pitchFamily="2" charset="0"/>
            </a:endParaRPr>
          </a:p>
        </p:txBody>
      </p:sp>
      <p:sp>
        <p:nvSpPr>
          <p:cNvPr id="10" name="Rectangle 9">
            <a:extLst>
              <a:ext uri="{FF2B5EF4-FFF2-40B4-BE49-F238E27FC236}">
                <a16:creationId xmlns:a16="http://schemas.microsoft.com/office/drawing/2014/main" id="{72DCD310-5F18-4429-8AC4-86A5084ED31B}"/>
              </a:ext>
            </a:extLst>
          </p:cNvPr>
          <p:cNvSpPr/>
          <p:nvPr/>
        </p:nvSpPr>
        <p:spPr>
          <a:xfrm>
            <a:off x="9320169" y="67112"/>
            <a:ext cx="2799678" cy="14894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a:extLst>
              <a:ext uri="{FF2B5EF4-FFF2-40B4-BE49-F238E27FC236}">
                <a16:creationId xmlns:a16="http://schemas.microsoft.com/office/drawing/2014/main" id="{05752EC1-4507-4076-A5A2-09D13F3F67E1}"/>
              </a:ext>
            </a:extLst>
          </p:cNvPr>
          <p:cNvSpPr txBox="1"/>
          <p:nvPr/>
        </p:nvSpPr>
        <p:spPr>
          <a:xfrm>
            <a:off x="9655728" y="181100"/>
            <a:ext cx="2464119" cy="1107996"/>
          </a:xfrm>
          <a:prstGeom prst="rect">
            <a:avLst/>
          </a:prstGeom>
          <a:noFill/>
        </p:spPr>
        <p:txBody>
          <a:bodyPr wrap="square" rtlCol="0">
            <a:spAutoFit/>
          </a:bodyPr>
          <a:lstStyle/>
          <a:p>
            <a:r>
              <a:rPr lang="en-GB" b="1" dirty="0">
                <a:latin typeface="Times New Roman" panose="02020603050405020304" pitchFamily="18" charset="0"/>
                <a:cs typeface="Times New Roman" panose="02020603050405020304" pitchFamily="18" charset="0"/>
              </a:rPr>
              <a:t>Sponsored by: </a:t>
            </a:r>
          </a:p>
          <a:p>
            <a:r>
              <a:rPr lang="en-GB" sz="1600" dirty="0">
                <a:latin typeface="Times New Roman" panose="02020603050405020304" pitchFamily="18" charset="0"/>
                <a:cs typeface="Times New Roman" panose="02020603050405020304" pitchFamily="18" charset="0"/>
              </a:rPr>
              <a:t>The </a:t>
            </a:r>
            <a:r>
              <a:rPr lang="en-GB" sz="1600" dirty="0" err="1">
                <a:latin typeface="Times New Roman" panose="02020603050405020304" pitchFamily="18" charset="0"/>
                <a:cs typeface="Times New Roman" panose="02020603050405020304" pitchFamily="18" charset="0"/>
              </a:rPr>
              <a:t>Lottbridge</a:t>
            </a:r>
            <a:r>
              <a:rPr lang="en-GB" sz="1600" dirty="0">
                <a:latin typeface="Times New Roman" panose="02020603050405020304" pitchFamily="18" charset="0"/>
                <a:cs typeface="Times New Roman" panose="02020603050405020304" pitchFamily="18" charset="0"/>
              </a:rPr>
              <a:t> Golf Club  Friendliest Club on the South Coast</a:t>
            </a:r>
          </a:p>
        </p:txBody>
      </p:sp>
      <p:pic>
        <p:nvPicPr>
          <p:cNvPr id="1026" name="Picture 3">
            <a:extLst>
              <a:ext uri="{FF2B5EF4-FFF2-40B4-BE49-F238E27FC236}">
                <a16:creationId xmlns:a16="http://schemas.microsoft.com/office/drawing/2014/main" id="{4DEB7091-6ECA-4854-B2B4-5C4FCE29F3B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92453" y="106448"/>
            <a:ext cx="1310026" cy="12573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a:extLst>
              <a:ext uri="{FF2B5EF4-FFF2-40B4-BE49-F238E27FC236}">
                <a16:creationId xmlns:a16="http://schemas.microsoft.com/office/drawing/2014/main" id="{E8A043CC-AAB9-4D10-B924-DF6CE0725E44}"/>
              </a:ext>
            </a:extLst>
          </p:cNvPr>
          <p:cNvSpPr txBox="1"/>
          <p:nvPr/>
        </p:nvSpPr>
        <p:spPr>
          <a:xfrm>
            <a:off x="9602479" y="1749407"/>
            <a:ext cx="2628455" cy="677108"/>
          </a:xfrm>
          <a:prstGeom prst="rect">
            <a:avLst/>
          </a:prstGeom>
          <a:noFill/>
        </p:spPr>
        <p:txBody>
          <a:bodyPr wrap="square" rtlCol="0">
            <a:spAutoFit/>
          </a:bodyPr>
          <a:lstStyle/>
          <a:p>
            <a:r>
              <a:rPr lang="en-GB" b="1" dirty="0">
                <a:solidFill>
                  <a:schemeClr val="bg2">
                    <a:lumMod val="25000"/>
                  </a:schemeClr>
                </a:solidFill>
                <a:latin typeface="Maison Neue" panose="02000000000000000000" pitchFamily="2" charset="0"/>
              </a:rPr>
              <a:t>Devised &amp; delivered by: </a:t>
            </a:r>
          </a:p>
          <a:p>
            <a:r>
              <a:rPr lang="en-GB" sz="2000" dirty="0" err="1">
                <a:solidFill>
                  <a:schemeClr val="bg2">
                    <a:lumMod val="25000"/>
                  </a:schemeClr>
                </a:solidFill>
                <a:latin typeface="Maison Neue" panose="02000000000000000000" pitchFamily="2" charset="0"/>
              </a:rPr>
              <a:t>Treebourne</a:t>
            </a:r>
            <a:endParaRPr lang="en-GB" sz="2000" dirty="0">
              <a:solidFill>
                <a:schemeClr val="bg2">
                  <a:lumMod val="25000"/>
                </a:schemeClr>
              </a:solidFill>
              <a:latin typeface="Maison Neue" panose="02000000000000000000" pitchFamily="2" charset="0"/>
            </a:endParaRPr>
          </a:p>
        </p:txBody>
      </p:sp>
      <p:pic>
        <p:nvPicPr>
          <p:cNvPr id="9" name="Picture 8">
            <a:extLst>
              <a:ext uri="{FF2B5EF4-FFF2-40B4-BE49-F238E27FC236}">
                <a16:creationId xmlns:a16="http://schemas.microsoft.com/office/drawing/2014/main" id="{C44E33A1-75D6-4D38-A6AC-2E2F6AAA53C1}"/>
              </a:ext>
            </a:extLst>
          </p:cNvPr>
          <p:cNvPicPr>
            <a:picLocks noChangeAspect="1"/>
          </p:cNvPicPr>
          <p:nvPr/>
        </p:nvPicPr>
        <p:blipFill>
          <a:blip r:embed="rId3"/>
          <a:stretch>
            <a:fillRect/>
          </a:stretch>
        </p:blipFill>
        <p:spPr>
          <a:xfrm>
            <a:off x="8260783" y="1418141"/>
            <a:ext cx="1373366" cy="1373366"/>
          </a:xfrm>
          <a:prstGeom prst="rect">
            <a:avLst/>
          </a:prstGeom>
        </p:spPr>
      </p:pic>
    </p:spTree>
    <p:extLst>
      <p:ext uri="{BB962C8B-B14F-4D97-AF65-F5344CB8AC3E}">
        <p14:creationId xmlns:p14="http://schemas.microsoft.com/office/powerpoint/2010/main" val="23310701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75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25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E0AD36A2-5529-46D7-A92B-028FD0B85894}"/>
              </a:ext>
            </a:extLst>
          </p:cNvPr>
          <p:cNvSpPr txBox="1">
            <a:spLocks/>
          </p:cNvSpPr>
          <p:nvPr/>
        </p:nvSpPr>
        <p:spPr>
          <a:xfrm>
            <a:off x="1253786" y="377292"/>
            <a:ext cx="6602819" cy="192674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GB" sz="6600" b="1" dirty="0">
                <a:solidFill>
                  <a:srgbClr val="435839"/>
                </a:solidFill>
                <a:latin typeface="SangBleu Kingdom" panose="02040504080000000004" pitchFamily="18" charset="0"/>
              </a:rPr>
              <a:t>Mission </a:t>
            </a:r>
            <a:br>
              <a:rPr lang="en-GB" sz="6600" b="1" dirty="0">
                <a:solidFill>
                  <a:srgbClr val="435839"/>
                </a:solidFill>
                <a:latin typeface="SangBleu Kingdom" panose="02040504080000000004" pitchFamily="18" charset="0"/>
              </a:rPr>
            </a:br>
            <a:r>
              <a:rPr lang="en-GB" sz="6600" b="1" dirty="0">
                <a:solidFill>
                  <a:srgbClr val="435839"/>
                </a:solidFill>
                <a:latin typeface="SangBleu Kingdom" panose="02040504080000000004" pitchFamily="18" charset="0"/>
              </a:rPr>
              <a:t>Statement</a:t>
            </a:r>
          </a:p>
        </p:txBody>
      </p:sp>
      <p:graphicFrame>
        <p:nvGraphicFramePr>
          <p:cNvPr id="18" name="TextBox 15">
            <a:extLst>
              <a:ext uri="{FF2B5EF4-FFF2-40B4-BE49-F238E27FC236}">
                <a16:creationId xmlns:a16="http://schemas.microsoft.com/office/drawing/2014/main" id="{AF954B19-9FA1-426F-AB30-AA3069B4FC6C}"/>
              </a:ext>
            </a:extLst>
          </p:cNvPr>
          <p:cNvGraphicFramePr/>
          <p:nvPr>
            <p:extLst>
              <p:ext uri="{D42A27DB-BD31-4B8C-83A1-F6EECF244321}">
                <p14:modId xmlns:p14="http://schemas.microsoft.com/office/powerpoint/2010/main" val="1599927245"/>
              </p:ext>
            </p:extLst>
          </p:nvPr>
        </p:nvGraphicFramePr>
        <p:xfrm>
          <a:off x="2284693" y="2603013"/>
          <a:ext cx="10027260" cy="280832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0" name="Picture 9">
            <a:extLst>
              <a:ext uri="{FF2B5EF4-FFF2-40B4-BE49-F238E27FC236}">
                <a16:creationId xmlns:a16="http://schemas.microsoft.com/office/drawing/2014/main" id="{2AAE9D47-787D-403E-8E13-31A76C4F0488}"/>
              </a:ext>
            </a:extLst>
          </p:cNvPr>
          <p:cNvPicPr/>
          <p:nvPr/>
        </p:nvPicPr>
        <p:blipFill>
          <a:blip r:embed="rId7" cstate="print"/>
          <a:srcRect/>
          <a:stretch>
            <a:fillRect/>
          </a:stretch>
        </p:blipFill>
        <p:spPr bwMode="auto">
          <a:xfrm>
            <a:off x="10772560" y="121760"/>
            <a:ext cx="1316015" cy="1324904"/>
          </a:xfrm>
          <a:prstGeom prst="rect">
            <a:avLst/>
          </a:prstGeom>
          <a:noFill/>
          <a:ln w="9525">
            <a:noFill/>
            <a:miter lim="800000"/>
            <a:headEnd/>
            <a:tailEnd/>
          </a:ln>
        </p:spPr>
      </p:pic>
    </p:spTree>
    <p:extLst>
      <p:ext uri="{BB962C8B-B14F-4D97-AF65-F5344CB8AC3E}">
        <p14:creationId xmlns:p14="http://schemas.microsoft.com/office/powerpoint/2010/main" val="816787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8">
                                            <p:graphicEl>
                                              <a:dgm id="{4C6C3F16-EDC5-4CBD-98D8-69DA27E29B2A}"/>
                                            </p:graphicEl>
                                          </p:spTgt>
                                        </p:tgtEl>
                                        <p:attrNameLst>
                                          <p:attrName>style.visibility</p:attrName>
                                        </p:attrNameLst>
                                      </p:cBhvr>
                                      <p:to>
                                        <p:strVal val="visible"/>
                                      </p:to>
                                    </p:set>
                                    <p:animEffect transition="in" filter="fade">
                                      <p:cBhvr>
                                        <p:cTn id="12" dur="500"/>
                                        <p:tgtEl>
                                          <p:spTgt spid="18">
                                            <p:graphicEl>
                                              <a:dgm id="{4C6C3F16-EDC5-4CBD-98D8-69DA27E29B2A}"/>
                                            </p:graphic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8">
                                            <p:graphicEl>
                                              <a:dgm id="{E8283A54-62D1-4830-ACE3-5E5C20281ADA}"/>
                                            </p:graphicEl>
                                          </p:spTgt>
                                        </p:tgtEl>
                                        <p:attrNameLst>
                                          <p:attrName>style.visibility</p:attrName>
                                        </p:attrNameLst>
                                      </p:cBhvr>
                                      <p:to>
                                        <p:strVal val="visible"/>
                                      </p:to>
                                    </p:set>
                                    <p:animEffect transition="in" filter="fade">
                                      <p:cBhvr>
                                        <p:cTn id="15" dur="500"/>
                                        <p:tgtEl>
                                          <p:spTgt spid="18">
                                            <p:graphicEl>
                                              <a:dgm id="{E8283A54-62D1-4830-ACE3-5E5C20281ADA}"/>
                                            </p:graphic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8">
                                            <p:graphicEl>
                                              <a:dgm id="{07B0EE5D-531B-4D3C-A243-A78DE14E7BA1}"/>
                                            </p:graphicEl>
                                          </p:spTgt>
                                        </p:tgtEl>
                                        <p:attrNameLst>
                                          <p:attrName>style.visibility</p:attrName>
                                        </p:attrNameLst>
                                      </p:cBhvr>
                                      <p:to>
                                        <p:strVal val="visible"/>
                                      </p:to>
                                    </p:set>
                                    <p:animEffect transition="in" filter="fade">
                                      <p:cBhvr>
                                        <p:cTn id="20" dur="500"/>
                                        <p:tgtEl>
                                          <p:spTgt spid="18">
                                            <p:graphicEl>
                                              <a:dgm id="{07B0EE5D-531B-4D3C-A243-A78DE14E7BA1}"/>
                                            </p:graphic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8">
                                            <p:graphicEl>
                                              <a:dgm id="{509C60F7-FE3F-42E1-93F9-C29C92315F62}"/>
                                            </p:graphicEl>
                                          </p:spTgt>
                                        </p:tgtEl>
                                        <p:attrNameLst>
                                          <p:attrName>style.visibility</p:attrName>
                                        </p:attrNameLst>
                                      </p:cBhvr>
                                      <p:to>
                                        <p:strVal val="visible"/>
                                      </p:to>
                                    </p:set>
                                    <p:animEffect transition="in" filter="fade">
                                      <p:cBhvr>
                                        <p:cTn id="23" dur="500"/>
                                        <p:tgtEl>
                                          <p:spTgt spid="18">
                                            <p:graphicEl>
                                              <a:dgm id="{509C60F7-FE3F-42E1-93F9-C29C92315F62}"/>
                                            </p:graphic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8">
                                            <p:graphicEl>
                                              <a:dgm id="{EFE8978A-3451-4E2E-A1B1-616806BB8900}"/>
                                            </p:graphicEl>
                                          </p:spTgt>
                                        </p:tgtEl>
                                        <p:attrNameLst>
                                          <p:attrName>style.visibility</p:attrName>
                                        </p:attrNameLst>
                                      </p:cBhvr>
                                      <p:to>
                                        <p:strVal val="visible"/>
                                      </p:to>
                                    </p:set>
                                    <p:animEffect transition="in" filter="fade">
                                      <p:cBhvr>
                                        <p:cTn id="28" dur="500"/>
                                        <p:tgtEl>
                                          <p:spTgt spid="18">
                                            <p:graphicEl>
                                              <a:dgm id="{EFE8978A-3451-4E2E-A1B1-616806BB8900}"/>
                                            </p:graphicEl>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8">
                                            <p:graphicEl>
                                              <a:dgm id="{5B819451-8B12-4671-9FB3-4B0B894C9677}"/>
                                            </p:graphicEl>
                                          </p:spTgt>
                                        </p:tgtEl>
                                        <p:attrNameLst>
                                          <p:attrName>style.visibility</p:attrName>
                                        </p:attrNameLst>
                                      </p:cBhvr>
                                      <p:to>
                                        <p:strVal val="visible"/>
                                      </p:to>
                                    </p:set>
                                    <p:animEffect transition="in" filter="fade">
                                      <p:cBhvr>
                                        <p:cTn id="31" dur="500"/>
                                        <p:tgtEl>
                                          <p:spTgt spid="18">
                                            <p:graphicEl>
                                              <a:dgm id="{5B819451-8B12-4671-9FB3-4B0B894C9677}"/>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Graphic spid="18" grpId="0" uiExpand="1">
        <p:bldSub>
          <a:bldDgm bld="one"/>
        </p:bldSub>
      </p:bldGraphic>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E0AD36A2-5529-46D7-A92B-028FD0B85894}"/>
              </a:ext>
            </a:extLst>
          </p:cNvPr>
          <p:cNvSpPr txBox="1">
            <a:spLocks/>
          </p:cNvSpPr>
          <p:nvPr/>
        </p:nvSpPr>
        <p:spPr>
          <a:xfrm>
            <a:off x="2219795" y="365125"/>
            <a:ext cx="7451651" cy="1556142"/>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00000"/>
              </a:lnSpc>
            </a:pPr>
            <a:r>
              <a:rPr lang="en-GB" sz="5000" b="1" dirty="0">
                <a:solidFill>
                  <a:srgbClr val="435839"/>
                </a:solidFill>
                <a:latin typeface="SangBleu Kingdom" panose="02040504080000000004" pitchFamily="18" charset="0"/>
              </a:rPr>
              <a:t>How We Achieve Our Mission Statement</a:t>
            </a:r>
          </a:p>
        </p:txBody>
      </p:sp>
      <p:sp>
        <p:nvSpPr>
          <p:cNvPr id="9" name="TextBox 8">
            <a:extLst>
              <a:ext uri="{FF2B5EF4-FFF2-40B4-BE49-F238E27FC236}">
                <a16:creationId xmlns:a16="http://schemas.microsoft.com/office/drawing/2014/main" id="{FC6BBB02-73B6-418D-B2EA-4EDADACA2BAF}"/>
              </a:ext>
            </a:extLst>
          </p:cNvPr>
          <p:cNvSpPr txBox="1"/>
          <p:nvPr/>
        </p:nvSpPr>
        <p:spPr>
          <a:xfrm>
            <a:off x="2219795" y="2122603"/>
            <a:ext cx="9412223" cy="1384995"/>
          </a:xfrm>
          <a:prstGeom prst="rect">
            <a:avLst/>
          </a:prstGeom>
          <a:noFill/>
        </p:spPr>
        <p:txBody>
          <a:bodyPr wrap="square">
            <a:spAutoFit/>
          </a:bodyPr>
          <a:lstStyle/>
          <a:p>
            <a:endParaRPr lang="en-GB" sz="1600" b="1" dirty="0">
              <a:solidFill>
                <a:srgbClr val="538B7C"/>
              </a:solidFill>
              <a:effectLst/>
              <a:latin typeface="Maison Neue" panose="02000000000000000000" pitchFamily="2" charset="0"/>
              <a:ea typeface="Times New Roman" panose="02020603050405020304" pitchFamily="18" charset="0"/>
            </a:endParaRPr>
          </a:p>
          <a:p>
            <a:r>
              <a:rPr lang="en-GB" sz="1600" b="1" dirty="0">
                <a:solidFill>
                  <a:srgbClr val="B7BF50"/>
                </a:solidFill>
                <a:effectLst/>
                <a:latin typeface="Maison Neue" panose="02000000000000000000" pitchFamily="2" charset="0"/>
                <a:ea typeface="Times New Roman" panose="02020603050405020304" pitchFamily="18" charset="0"/>
              </a:rPr>
              <a:t>OUR S4K KIT CONTAINS…</a:t>
            </a:r>
            <a:br>
              <a:rPr lang="en-GB" sz="1600" b="1" dirty="0">
                <a:solidFill>
                  <a:srgbClr val="538B7C"/>
                </a:solidFill>
                <a:effectLst/>
                <a:latin typeface="Maison Neue" panose="02000000000000000000" pitchFamily="2" charset="0"/>
                <a:ea typeface="Times New Roman" panose="02020603050405020304" pitchFamily="18" charset="0"/>
              </a:rPr>
            </a:br>
            <a:endParaRPr lang="en-GB" sz="1600" dirty="0">
              <a:solidFill>
                <a:srgbClr val="435839"/>
              </a:solidFill>
              <a:effectLst/>
              <a:latin typeface="Maison Neue" panose="02000000000000000000" pitchFamily="2" charset="0"/>
              <a:ea typeface="Times New Roman" panose="02020603050405020304" pitchFamily="18" charset="0"/>
            </a:endParaRPr>
          </a:p>
          <a:p>
            <a:r>
              <a:rPr lang="en-GB" dirty="0">
                <a:solidFill>
                  <a:srgbClr val="435839"/>
                </a:solidFill>
                <a:latin typeface="Maison Neue" panose="02000000000000000000" pitchFamily="2" charset="0"/>
                <a:ea typeface="Times New Roman" panose="02020603050405020304" pitchFamily="18" charset="0"/>
              </a:rPr>
              <a:t>All</a:t>
            </a:r>
            <a:r>
              <a:rPr lang="en-GB" sz="1800" dirty="0">
                <a:solidFill>
                  <a:srgbClr val="435839"/>
                </a:solidFill>
                <a:effectLst/>
                <a:latin typeface="Maison Neue" panose="02000000000000000000" pitchFamily="2" charset="0"/>
                <a:ea typeface="Times New Roman" panose="02020603050405020304" pitchFamily="18" charset="0"/>
              </a:rPr>
              <a:t> you need to teach children how to identify trees, collect their seeds</a:t>
            </a:r>
            <a:r>
              <a:rPr lang="en-GB" dirty="0">
                <a:solidFill>
                  <a:srgbClr val="435839"/>
                </a:solidFill>
                <a:latin typeface="Maison Neue" panose="02000000000000000000" pitchFamily="2" charset="0"/>
                <a:ea typeface="Times New Roman" panose="02020603050405020304" pitchFamily="18" charset="0"/>
              </a:rPr>
              <a:t>, </a:t>
            </a:r>
            <a:r>
              <a:rPr lang="en-GB" sz="1800" dirty="0">
                <a:solidFill>
                  <a:srgbClr val="435839"/>
                </a:solidFill>
                <a:effectLst/>
                <a:latin typeface="Maison Neue" panose="02000000000000000000" pitchFamily="2" charset="0"/>
                <a:ea typeface="Times New Roman" panose="02020603050405020304" pitchFamily="18" charset="0"/>
              </a:rPr>
              <a:t>then germinate and grow the seeds into beautiful trees.</a:t>
            </a:r>
          </a:p>
        </p:txBody>
      </p:sp>
      <p:sp>
        <p:nvSpPr>
          <p:cNvPr id="16" name="TextBox 15">
            <a:extLst>
              <a:ext uri="{FF2B5EF4-FFF2-40B4-BE49-F238E27FC236}">
                <a16:creationId xmlns:a16="http://schemas.microsoft.com/office/drawing/2014/main" id="{352D3DF0-7920-4D5A-81DE-46C917E79394}"/>
              </a:ext>
            </a:extLst>
          </p:cNvPr>
          <p:cNvSpPr txBox="1"/>
          <p:nvPr/>
        </p:nvSpPr>
        <p:spPr>
          <a:xfrm>
            <a:off x="2219794" y="3935335"/>
            <a:ext cx="9412223" cy="2385268"/>
          </a:xfrm>
          <a:prstGeom prst="rect">
            <a:avLst/>
          </a:prstGeom>
          <a:noFill/>
        </p:spPr>
        <p:txBody>
          <a:bodyPr wrap="square">
            <a:spAutoFit/>
          </a:bodyPr>
          <a:lstStyle/>
          <a:p>
            <a:r>
              <a:rPr lang="en-GB" sz="1600" b="1" dirty="0">
                <a:solidFill>
                  <a:srgbClr val="B7BF50"/>
                </a:solidFill>
                <a:effectLst/>
                <a:latin typeface="Maison Neue" panose="02000000000000000000" pitchFamily="2" charset="0"/>
                <a:ea typeface="Times New Roman" panose="02020603050405020304" pitchFamily="18" charset="0"/>
              </a:rPr>
              <a:t>OUR TREEBOURNE.ORG WEBSITE CONTAINS…</a:t>
            </a:r>
            <a:br>
              <a:rPr lang="en-GB" sz="1600" b="1" dirty="0">
                <a:solidFill>
                  <a:srgbClr val="538B7C"/>
                </a:solidFill>
                <a:effectLst/>
                <a:latin typeface="Maison Neue" panose="02000000000000000000" pitchFamily="2" charset="0"/>
                <a:ea typeface="Times New Roman" panose="02020603050405020304" pitchFamily="18" charset="0"/>
              </a:rPr>
            </a:br>
            <a:endParaRPr lang="en-GB" sz="1600" b="1" dirty="0">
              <a:solidFill>
                <a:srgbClr val="538B7C"/>
              </a:solidFill>
              <a:latin typeface="Maison Neue" panose="02000000000000000000" pitchFamily="2" charset="0"/>
            </a:endParaRPr>
          </a:p>
          <a:p>
            <a:pPr>
              <a:spcAft>
                <a:spcPts val="1800"/>
              </a:spcAft>
            </a:pPr>
            <a:r>
              <a:rPr lang="en-GB" dirty="0">
                <a:solidFill>
                  <a:srgbClr val="435839"/>
                </a:solidFill>
                <a:effectLst/>
                <a:latin typeface="Maison Neue" panose="02000000000000000000" pitchFamily="2" charset="0"/>
                <a:ea typeface="Times New Roman" panose="02020603050405020304" pitchFamily="18" charset="0"/>
              </a:rPr>
              <a:t>Printable handouts and information on the </a:t>
            </a:r>
            <a:r>
              <a:rPr lang="en-GB" dirty="0">
                <a:solidFill>
                  <a:srgbClr val="435839"/>
                </a:solidFill>
                <a:latin typeface="Maison Neue" panose="02000000000000000000" pitchFamily="2" charset="0"/>
                <a:ea typeface="Times New Roman" panose="02020603050405020304" pitchFamily="18" charset="0"/>
              </a:rPr>
              <a:t>topics below, alongside links to useful sites.</a:t>
            </a:r>
            <a:r>
              <a:rPr lang="en-GB" dirty="0">
                <a:solidFill>
                  <a:srgbClr val="435839"/>
                </a:solidFill>
                <a:effectLst/>
                <a:latin typeface="Maison Neue" panose="02000000000000000000" pitchFamily="2" charset="0"/>
                <a:ea typeface="Times New Roman" panose="02020603050405020304" pitchFamily="18" charset="0"/>
              </a:rPr>
              <a:t> </a:t>
            </a:r>
          </a:p>
          <a:p>
            <a:pPr marL="742950" lvl="1" indent="-285750">
              <a:spcAft>
                <a:spcPts val="1800"/>
              </a:spcAft>
              <a:buBlip>
                <a:blip r:embed="rId2"/>
              </a:buBlip>
            </a:pPr>
            <a:r>
              <a:rPr lang="en-GB" dirty="0">
                <a:solidFill>
                  <a:srgbClr val="435839"/>
                </a:solidFill>
                <a:effectLst/>
                <a:latin typeface="Maison Neue" panose="02000000000000000000" pitchFamily="2" charset="0"/>
                <a:ea typeface="Times New Roman" panose="02020603050405020304" pitchFamily="18" charset="0"/>
              </a:rPr>
              <a:t>Identifying trees</a:t>
            </a:r>
          </a:p>
          <a:p>
            <a:pPr marL="742950" lvl="1" indent="-285750">
              <a:spcAft>
                <a:spcPts val="1800"/>
              </a:spcAft>
              <a:buBlip>
                <a:blip r:embed="rId2"/>
              </a:buBlip>
            </a:pPr>
            <a:r>
              <a:rPr lang="en-GB" dirty="0">
                <a:solidFill>
                  <a:srgbClr val="435839"/>
                </a:solidFill>
                <a:latin typeface="Maison Neue" panose="02000000000000000000" pitchFamily="2" charset="0"/>
                <a:ea typeface="Times New Roman" panose="02020603050405020304" pitchFamily="18" charset="0"/>
              </a:rPr>
              <a:t>T</a:t>
            </a:r>
            <a:r>
              <a:rPr lang="en-GB" dirty="0">
                <a:solidFill>
                  <a:srgbClr val="435839"/>
                </a:solidFill>
                <a:effectLst/>
                <a:latin typeface="Maison Neue" panose="02000000000000000000" pitchFamily="2" charset="0"/>
                <a:ea typeface="Times New Roman" panose="02020603050405020304" pitchFamily="18" charset="0"/>
              </a:rPr>
              <a:t>ree species life cycles, from seed to planting out </a:t>
            </a:r>
            <a:endParaRPr lang="en-GB" dirty="0">
              <a:solidFill>
                <a:srgbClr val="435839"/>
              </a:solidFill>
              <a:latin typeface="Maison Neue" panose="02000000000000000000" pitchFamily="2" charset="0"/>
              <a:ea typeface="Times New Roman" panose="02020603050405020304" pitchFamily="18" charset="0"/>
            </a:endParaRPr>
          </a:p>
          <a:p>
            <a:pPr marL="742950" lvl="1" indent="-285750">
              <a:spcAft>
                <a:spcPts val="1800"/>
              </a:spcAft>
              <a:buBlip>
                <a:blip r:embed="rId2"/>
              </a:buBlip>
            </a:pPr>
            <a:r>
              <a:rPr lang="en-GB" dirty="0">
                <a:solidFill>
                  <a:srgbClr val="435839"/>
                </a:solidFill>
                <a:latin typeface="Maison Neue" panose="02000000000000000000" pitchFamily="2" charset="0"/>
                <a:ea typeface="Times New Roman" panose="02020603050405020304" pitchFamily="18" charset="0"/>
              </a:rPr>
              <a:t>S</a:t>
            </a:r>
            <a:r>
              <a:rPr lang="en-GB" dirty="0">
                <a:solidFill>
                  <a:srgbClr val="435839"/>
                </a:solidFill>
                <a:effectLst/>
                <a:latin typeface="Maison Neue" panose="02000000000000000000" pitchFamily="2" charset="0"/>
                <a:ea typeface="Times New Roman" panose="02020603050405020304" pitchFamily="18" charset="0"/>
              </a:rPr>
              <a:t>pecies characteristics </a:t>
            </a:r>
            <a:r>
              <a:rPr lang="en-GB" dirty="0">
                <a:solidFill>
                  <a:srgbClr val="435839"/>
                </a:solidFill>
                <a:latin typeface="Maison Neue" panose="02000000000000000000" pitchFamily="2" charset="0"/>
                <a:ea typeface="Times New Roman" panose="02020603050405020304" pitchFamily="18" charset="0"/>
              </a:rPr>
              <a:t>useful for knowing where and when to plant.</a:t>
            </a:r>
          </a:p>
        </p:txBody>
      </p:sp>
      <p:pic>
        <p:nvPicPr>
          <p:cNvPr id="8" name="Picture 7">
            <a:extLst>
              <a:ext uri="{FF2B5EF4-FFF2-40B4-BE49-F238E27FC236}">
                <a16:creationId xmlns:a16="http://schemas.microsoft.com/office/drawing/2014/main" id="{42A9644C-F5CD-434F-ABD0-82F3ADD183EB}"/>
              </a:ext>
            </a:extLst>
          </p:cNvPr>
          <p:cNvPicPr/>
          <p:nvPr/>
        </p:nvPicPr>
        <p:blipFill>
          <a:blip r:embed="rId3" cstate="print"/>
          <a:srcRect/>
          <a:stretch>
            <a:fillRect/>
          </a:stretch>
        </p:blipFill>
        <p:spPr bwMode="auto">
          <a:xfrm>
            <a:off x="10772560" y="121760"/>
            <a:ext cx="1316015" cy="1324904"/>
          </a:xfrm>
          <a:prstGeom prst="rect">
            <a:avLst/>
          </a:prstGeom>
          <a:noFill/>
          <a:ln w="9525">
            <a:noFill/>
            <a:miter lim="800000"/>
            <a:headEnd/>
            <a:tailEnd/>
          </a:ln>
        </p:spPr>
      </p:pic>
    </p:spTree>
    <p:extLst>
      <p:ext uri="{BB962C8B-B14F-4D97-AF65-F5344CB8AC3E}">
        <p14:creationId xmlns:p14="http://schemas.microsoft.com/office/powerpoint/2010/main" val="4193615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9" grpId="0"/>
      <p:bldP spid="16"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E0AD36A2-5529-46D7-A92B-028FD0B85894}"/>
              </a:ext>
            </a:extLst>
          </p:cNvPr>
          <p:cNvSpPr txBox="1">
            <a:spLocks/>
          </p:cNvSpPr>
          <p:nvPr/>
        </p:nvSpPr>
        <p:spPr>
          <a:xfrm>
            <a:off x="1958793" y="166356"/>
            <a:ext cx="7847357" cy="1256842"/>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6600" b="1" dirty="0">
                <a:solidFill>
                  <a:srgbClr val="435839"/>
                </a:solidFill>
                <a:latin typeface="SangBleu Kingdom" panose="02040504080000000004" pitchFamily="18" charset="0"/>
              </a:rPr>
              <a:t> </a:t>
            </a:r>
            <a:r>
              <a:rPr lang="en-GB" b="1" dirty="0">
                <a:solidFill>
                  <a:srgbClr val="435839"/>
                </a:solidFill>
                <a:latin typeface="SangBleu Kingdom" panose="02040504080000000004" pitchFamily="18" charset="0"/>
              </a:rPr>
              <a:t>Our Story So Far</a:t>
            </a:r>
          </a:p>
        </p:txBody>
      </p:sp>
      <p:sp>
        <p:nvSpPr>
          <p:cNvPr id="16" name="TextBox 15">
            <a:extLst>
              <a:ext uri="{FF2B5EF4-FFF2-40B4-BE49-F238E27FC236}">
                <a16:creationId xmlns:a16="http://schemas.microsoft.com/office/drawing/2014/main" id="{312C406F-D07D-424B-A6E6-5943EE81F20E}"/>
              </a:ext>
            </a:extLst>
          </p:cNvPr>
          <p:cNvSpPr txBox="1"/>
          <p:nvPr/>
        </p:nvSpPr>
        <p:spPr>
          <a:xfrm>
            <a:off x="2197812" y="1496495"/>
            <a:ext cx="9823612" cy="2062103"/>
          </a:xfrm>
          <a:prstGeom prst="rect">
            <a:avLst/>
          </a:prstGeom>
          <a:noFill/>
        </p:spPr>
        <p:txBody>
          <a:bodyPr wrap="square">
            <a:spAutoFit/>
          </a:bodyPr>
          <a:lstStyle/>
          <a:p>
            <a:pPr>
              <a:spcAft>
                <a:spcPts val="1200"/>
              </a:spcAft>
            </a:pPr>
            <a:r>
              <a:rPr lang="en-GB" dirty="0">
                <a:solidFill>
                  <a:srgbClr val="435839"/>
                </a:solidFill>
                <a:latin typeface="Maison Neue" panose="02000000000000000000" pitchFamily="2" charset="0"/>
                <a:ea typeface="Times New Roman" panose="02020603050405020304" pitchFamily="18" charset="0"/>
              </a:rPr>
              <a:t>In 2021 </a:t>
            </a:r>
            <a:r>
              <a:rPr lang="en-GB" dirty="0">
                <a:solidFill>
                  <a:srgbClr val="435839"/>
                </a:solidFill>
                <a:latin typeface="Maison Neue" panose="02000000000000000000" pitchFamily="2" charset="0"/>
              </a:rPr>
              <a:t>Ray </a:t>
            </a:r>
            <a:r>
              <a:rPr lang="en-GB" dirty="0" err="1">
                <a:solidFill>
                  <a:srgbClr val="435839"/>
                </a:solidFill>
                <a:latin typeface="Maison Neue" panose="02000000000000000000" pitchFamily="2" charset="0"/>
              </a:rPr>
              <a:t>Cruttenden</a:t>
            </a:r>
            <a:r>
              <a:rPr lang="en-GB" dirty="0">
                <a:solidFill>
                  <a:srgbClr val="435839"/>
                </a:solidFill>
                <a:latin typeface="Maison Neue" panose="02000000000000000000" pitchFamily="2" charset="0"/>
              </a:rPr>
              <a:t> from the </a:t>
            </a:r>
            <a:r>
              <a:rPr lang="en-GB" sz="1600" b="1" dirty="0">
                <a:solidFill>
                  <a:srgbClr val="B7BF50"/>
                </a:solidFill>
                <a:latin typeface="Maison Neue" panose="02000000000000000000" pitchFamily="2" charset="0"/>
              </a:rPr>
              <a:t>LOTTBRIDGE GOLF CLUB</a:t>
            </a:r>
            <a:r>
              <a:rPr lang="en-GB" dirty="0">
                <a:solidFill>
                  <a:srgbClr val="435839"/>
                </a:solidFill>
                <a:latin typeface="Maison Neue" panose="02000000000000000000" pitchFamily="2" charset="0"/>
              </a:rPr>
              <a:t> contacted us to discuss how we could help him </a:t>
            </a:r>
            <a:r>
              <a:rPr lang="en-GB" sz="1600" b="1" dirty="0">
                <a:solidFill>
                  <a:srgbClr val="B7BF50"/>
                </a:solidFill>
                <a:latin typeface="Maison Neue" panose="02000000000000000000" pitchFamily="2" charset="0"/>
              </a:rPr>
              <a:t>ENGAGE CHILDREN IN NATURE </a:t>
            </a:r>
            <a:r>
              <a:rPr lang="en-GB" dirty="0">
                <a:solidFill>
                  <a:srgbClr val="435839"/>
                </a:solidFill>
                <a:latin typeface="Maison Neue" panose="02000000000000000000" pitchFamily="2" charset="0"/>
              </a:rPr>
              <a:t>and encourage them to </a:t>
            </a:r>
            <a:r>
              <a:rPr lang="en-GB" sz="1600" b="1" dirty="0">
                <a:solidFill>
                  <a:srgbClr val="B7BF50"/>
                </a:solidFill>
                <a:latin typeface="Maison Neue" panose="02000000000000000000" pitchFamily="2" charset="0"/>
              </a:rPr>
              <a:t>PLANT TREES </a:t>
            </a:r>
            <a:r>
              <a:rPr lang="en-GB" dirty="0">
                <a:solidFill>
                  <a:srgbClr val="435839"/>
                </a:solidFill>
                <a:latin typeface="Maison Neue" panose="02000000000000000000" pitchFamily="2" charset="0"/>
              </a:rPr>
              <a:t>to help </a:t>
            </a:r>
            <a:r>
              <a:rPr lang="en-GB" sz="1600" b="1" dirty="0">
                <a:solidFill>
                  <a:srgbClr val="B7BF50"/>
                </a:solidFill>
                <a:latin typeface="Maison Neue" panose="02000000000000000000" pitchFamily="2" charset="0"/>
              </a:rPr>
              <a:t>COMBAT CLIMATE CHANGE</a:t>
            </a:r>
            <a:r>
              <a:rPr lang="en-GB" dirty="0">
                <a:solidFill>
                  <a:srgbClr val="435839"/>
                </a:solidFill>
                <a:latin typeface="Maison Neue" panose="02000000000000000000" pitchFamily="2" charset="0"/>
              </a:rPr>
              <a:t>.</a:t>
            </a:r>
          </a:p>
          <a:p>
            <a:pPr>
              <a:spcAft>
                <a:spcPts val="1200"/>
              </a:spcAft>
            </a:pPr>
            <a:r>
              <a:rPr lang="en-GB" dirty="0">
                <a:solidFill>
                  <a:srgbClr val="435839"/>
                </a:solidFill>
                <a:latin typeface="Maison Neue" panose="02000000000000000000" pitchFamily="2" charset="0"/>
              </a:rPr>
              <a:t>From this, we developed a kit for Year 3 children based on school class sizes, but available for Youth Groups too, and called it </a:t>
            </a:r>
            <a:r>
              <a:rPr lang="en-GB" sz="1600" b="1" dirty="0">
                <a:solidFill>
                  <a:srgbClr val="B7BF50"/>
                </a:solidFill>
                <a:latin typeface="Maison Neue" panose="02000000000000000000" pitchFamily="2" charset="0"/>
              </a:rPr>
              <a:t>SEEDS4KIDS</a:t>
            </a:r>
            <a:r>
              <a:rPr lang="en-GB" dirty="0">
                <a:solidFill>
                  <a:srgbClr val="435839"/>
                </a:solidFill>
                <a:latin typeface="Maison Neue" panose="02000000000000000000" pitchFamily="2" charset="0"/>
              </a:rPr>
              <a:t>.</a:t>
            </a:r>
          </a:p>
          <a:p>
            <a:pPr>
              <a:spcAft>
                <a:spcPts val="1200"/>
              </a:spcAft>
            </a:pPr>
            <a:r>
              <a:rPr lang="en-GB" dirty="0">
                <a:solidFill>
                  <a:srgbClr val="435839"/>
                </a:solidFill>
                <a:latin typeface="Maison Neue" panose="02000000000000000000" pitchFamily="2" charset="0"/>
              </a:rPr>
              <a:t>It is not prescriptive, but allows you the freedom to design the best way of utilising the kit for your class / youth group</a:t>
            </a:r>
          </a:p>
        </p:txBody>
      </p:sp>
      <p:sp>
        <p:nvSpPr>
          <p:cNvPr id="2" name="TextBox 1">
            <a:extLst>
              <a:ext uri="{FF2B5EF4-FFF2-40B4-BE49-F238E27FC236}">
                <a16:creationId xmlns:a16="http://schemas.microsoft.com/office/drawing/2014/main" id="{029ED7B3-909E-47E4-9DAD-40B32BA2F8E0}"/>
              </a:ext>
            </a:extLst>
          </p:cNvPr>
          <p:cNvSpPr txBox="1"/>
          <p:nvPr/>
        </p:nvSpPr>
        <p:spPr>
          <a:xfrm>
            <a:off x="2197812" y="3579954"/>
            <a:ext cx="9465867" cy="3170099"/>
          </a:xfrm>
          <a:prstGeom prst="rect">
            <a:avLst/>
          </a:prstGeom>
          <a:noFill/>
        </p:spPr>
        <p:txBody>
          <a:bodyPr wrap="square" rtlCol="0">
            <a:spAutoFit/>
          </a:bodyPr>
          <a:lstStyle/>
          <a:p>
            <a:r>
              <a:rPr lang="en-GB" sz="1600" b="1" dirty="0">
                <a:solidFill>
                  <a:srgbClr val="B7BF50"/>
                </a:solidFill>
                <a:latin typeface="Maison Neue" panose="02000000000000000000" pitchFamily="2" charset="0"/>
              </a:rPr>
              <a:t>50 CLASSES ACROSS 5 SCHOOLS </a:t>
            </a:r>
            <a:r>
              <a:rPr lang="en-GB" dirty="0">
                <a:solidFill>
                  <a:srgbClr val="435839"/>
                </a:solidFill>
                <a:latin typeface="Maison Neue" panose="02000000000000000000" pitchFamily="2" charset="0"/>
              </a:rPr>
              <a:t>signed up for the project’s first year, and over </a:t>
            </a:r>
            <a:r>
              <a:rPr lang="en-GB" b="1" dirty="0">
                <a:solidFill>
                  <a:srgbClr val="B7BF50"/>
                </a:solidFill>
                <a:latin typeface="Maison Neue" panose="02000000000000000000" pitchFamily="2" charset="0"/>
              </a:rPr>
              <a:t>200 classes across 51 schools &amp;</a:t>
            </a:r>
            <a:r>
              <a:rPr lang="en-GB" dirty="0">
                <a:solidFill>
                  <a:srgbClr val="435839"/>
                </a:solidFill>
                <a:latin typeface="Maison Neue" panose="02000000000000000000" pitchFamily="2" charset="0"/>
              </a:rPr>
              <a:t> </a:t>
            </a:r>
            <a:r>
              <a:rPr lang="en-GB" b="1" dirty="0">
                <a:solidFill>
                  <a:srgbClr val="B7BF50"/>
                </a:solidFill>
                <a:latin typeface="Maison Neue" panose="02000000000000000000" pitchFamily="2" charset="0"/>
              </a:rPr>
              <a:t>youth groups</a:t>
            </a:r>
            <a:r>
              <a:rPr lang="en-GB" dirty="0">
                <a:solidFill>
                  <a:srgbClr val="435839"/>
                </a:solidFill>
                <a:latin typeface="Maison Neue" panose="02000000000000000000" pitchFamily="2" charset="0"/>
              </a:rPr>
              <a:t> took part in our second year. We then worked ‘hand-on’ with schools last year to refine the kit and the class process. Here’s some of the feedback we received:</a:t>
            </a:r>
          </a:p>
          <a:p>
            <a:endParaRPr lang="en-GB" dirty="0">
              <a:solidFill>
                <a:srgbClr val="435839"/>
              </a:solidFill>
              <a:latin typeface="Maison Neue" panose="02000000000000000000" pitchFamily="2" charset="0"/>
            </a:endParaRPr>
          </a:p>
          <a:p>
            <a:r>
              <a:rPr lang="en-GB" sz="1600" i="1" dirty="0">
                <a:solidFill>
                  <a:srgbClr val="B7BF50"/>
                </a:solidFill>
                <a:latin typeface="Maison Neue" panose="02000000000000000000" pitchFamily="2" charset="0"/>
              </a:rPr>
              <a:t>	‘The seed guides were great as they encouraged children to find a range of seeds and developed their 	independence and observation skills.’</a:t>
            </a:r>
            <a:br>
              <a:rPr lang="en-GB" sz="1600" i="1" dirty="0">
                <a:solidFill>
                  <a:srgbClr val="435839"/>
                </a:solidFill>
                <a:latin typeface="Maison Neue" panose="02000000000000000000" pitchFamily="2" charset="0"/>
              </a:rPr>
            </a:br>
            <a:endParaRPr lang="en-GB" sz="1600" i="1" dirty="0">
              <a:solidFill>
                <a:srgbClr val="435839"/>
              </a:solidFill>
              <a:latin typeface="Maison Neue" panose="02000000000000000000" pitchFamily="2" charset="0"/>
            </a:endParaRPr>
          </a:p>
          <a:p>
            <a:r>
              <a:rPr lang="en-GB" sz="1600" i="1" dirty="0">
                <a:solidFill>
                  <a:srgbClr val="435839"/>
                </a:solidFill>
                <a:latin typeface="Maison Neue" panose="02000000000000000000" pitchFamily="2" charset="0"/>
              </a:rPr>
              <a:t>	‘The resource box was brilliant. The children loved the little pouches, and the information supplied 	was very clear and shall be re-used. Thank you!’</a:t>
            </a:r>
            <a:br>
              <a:rPr lang="en-GB" sz="1600" i="1" dirty="0">
                <a:solidFill>
                  <a:srgbClr val="435839"/>
                </a:solidFill>
                <a:latin typeface="Maison Neue" panose="02000000000000000000" pitchFamily="2" charset="0"/>
              </a:rPr>
            </a:br>
            <a:endParaRPr lang="en-GB" sz="1600" i="1" dirty="0">
              <a:solidFill>
                <a:srgbClr val="435839"/>
              </a:solidFill>
              <a:latin typeface="Maison Neue" panose="02000000000000000000" pitchFamily="2" charset="0"/>
            </a:endParaRPr>
          </a:p>
          <a:p>
            <a:r>
              <a:rPr lang="en-GB" sz="1600" i="1" dirty="0">
                <a:solidFill>
                  <a:srgbClr val="B7BF50"/>
                </a:solidFill>
                <a:latin typeface="Maison Neue" panose="02000000000000000000" pitchFamily="2" charset="0"/>
              </a:rPr>
              <a:t>	‘This was an amazing project that the kids loved! It was great to get out and about and so good for 	our mental health too!’</a:t>
            </a:r>
          </a:p>
        </p:txBody>
      </p:sp>
      <p:pic>
        <p:nvPicPr>
          <p:cNvPr id="11" name="Picture 10">
            <a:extLst>
              <a:ext uri="{FF2B5EF4-FFF2-40B4-BE49-F238E27FC236}">
                <a16:creationId xmlns:a16="http://schemas.microsoft.com/office/drawing/2014/main" id="{8085CE54-D894-42AA-B34D-4BA63F20EB6D}"/>
              </a:ext>
            </a:extLst>
          </p:cNvPr>
          <p:cNvPicPr/>
          <p:nvPr/>
        </p:nvPicPr>
        <p:blipFill>
          <a:blip r:embed="rId2" cstate="print"/>
          <a:srcRect/>
          <a:stretch>
            <a:fillRect/>
          </a:stretch>
        </p:blipFill>
        <p:spPr bwMode="auto">
          <a:xfrm>
            <a:off x="10772560" y="121760"/>
            <a:ext cx="1316015" cy="1324904"/>
          </a:xfrm>
          <a:prstGeom prst="rect">
            <a:avLst/>
          </a:prstGeom>
          <a:noFill/>
          <a:ln w="9525">
            <a:noFill/>
            <a:miter lim="800000"/>
            <a:headEnd/>
            <a:tailEnd/>
          </a:ln>
        </p:spPr>
      </p:pic>
    </p:spTree>
    <p:extLst>
      <p:ext uri="{BB962C8B-B14F-4D97-AF65-F5344CB8AC3E}">
        <p14:creationId xmlns:p14="http://schemas.microsoft.com/office/powerpoint/2010/main" val="963027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E0AD36A2-5529-46D7-A92B-028FD0B85894}"/>
              </a:ext>
            </a:extLst>
          </p:cNvPr>
          <p:cNvSpPr txBox="1">
            <a:spLocks/>
          </p:cNvSpPr>
          <p:nvPr/>
        </p:nvSpPr>
        <p:spPr>
          <a:xfrm>
            <a:off x="2100938" y="463718"/>
            <a:ext cx="5592818" cy="93516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b="1" dirty="0">
                <a:solidFill>
                  <a:srgbClr val="435839"/>
                </a:solidFill>
                <a:latin typeface="SangBleu Kingdom" panose="02040504080000000004" pitchFamily="18" charset="0"/>
              </a:rPr>
              <a:t>The S4K Kit </a:t>
            </a:r>
          </a:p>
        </p:txBody>
      </p:sp>
      <p:sp>
        <p:nvSpPr>
          <p:cNvPr id="9" name="TextBox 8">
            <a:extLst>
              <a:ext uri="{FF2B5EF4-FFF2-40B4-BE49-F238E27FC236}">
                <a16:creationId xmlns:a16="http://schemas.microsoft.com/office/drawing/2014/main" id="{FC6BBB02-73B6-418D-B2EA-4EDADACA2BAF}"/>
              </a:ext>
            </a:extLst>
          </p:cNvPr>
          <p:cNvSpPr txBox="1"/>
          <p:nvPr/>
        </p:nvSpPr>
        <p:spPr>
          <a:xfrm>
            <a:off x="2218455" y="1419765"/>
            <a:ext cx="9308018" cy="2492990"/>
          </a:xfrm>
          <a:prstGeom prst="rect">
            <a:avLst/>
          </a:prstGeom>
          <a:noFill/>
        </p:spPr>
        <p:txBody>
          <a:bodyPr wrap="square">
            <a:spAutoFit/>
          </a:bodyPr>
          <a:lstStyle/>
          <a:p>
            <a:r>
              <a:rPr lang="en-GB" dirty="0">
                <a:solidFill>
                  <a:srgbClr val="435839"/>
                </a:solidFill>
                <a:effectLst/>
                <a:latin typeface="Maison Neue" panose="02000000000000000000" pitchFamily="2" charset="0"/>
                <a:ea typeface="Times New Roman" panose="02020603050405020304" pitchFamily="18" charset="0"/>
              </a:rPr>
              <a:t>The kit is </a:t>
            </a:r>
            <a:r>
              <a:rPr lang="en-GB" sz="1600" b="1" dirty="0">
                <a:solidFill>
                  <a:srgbClr val="B7BF50"/>
                </a:solidFill>
                <a:effectLst/>
                <a:latin typeface="Maison Neue" panose="02000000000000000000" pitchFamily="2" charset="0"/>
                <a:ea typeface="Times New Roman" panose="02020603050405020304" pitchFamily="18" charset="0"/>
              </a:rPr>
              <a:t>FREE</a:t>
            </a:r>
            <a:r>
              <a:rPr lang="en-GB" dirty="0">
                <a:solidFill>
                  <a:srgbClr val="435839"/>
                </a:solidFill>
                <a:effectLst/>
                <a:latin typeface="Maison Neue" panose="02000000000000000000" pitchFamily="2" charset="0"/>
                <a:ea typeface="Times New Roman" panose="02020603050405020304" pitchFamily="18" charset="0"/>
              </a:rPr>
              <a:t> and available for all schools and youth groups.  It is aimed at supporting Forest </a:t>
            </a:r>
            <a:r>
              <a:rPr lang="en-GB" dirty="0">
                <a:solidFill>
                  <a:srgbClr val="435839"/>
                </a:solidFill>
                <a:latin typeface="Maison Neue" panose="02000000000000000000" pitchFamily="2" charset="0"/>
                <a:ea typeface="Times New Roman" panose="02020603050405020304" pitchFamily="18" charset="0"/>
              </a:rPr>
              <a:t>S</a:t>
            </a:r>
            <a:r>
              <a:rPr lang="en-GB" dirty="0">
                <a:solidFill>
                  <a:srgbClr val="435839"/>
                </a:solidFill>
                <a:effectLst/>
                <a:latin typeface="Maison Neue" panose="02000000000000000000" pitchFamily="2" charset="0"/>
                <a:ea typeface="Times New Roman" panose="02020603050405020304" pitchFamily="18" charset="0"/>
              </a:rPr>
              <a:t>chool leaders.  We recommend Year 3 children so they can watch their trees grow during their time in Junior school. But if you are a youth centre it can be any age – but we recommend ages where they will have 3 years to watch their trees grow.</a:t>
            </a:r>
          </a:p>
          <a:p>
            <a:endParaRPr lang="en-GB" dirty="0">
              <a:solidFill>
                <a:srgbClr val="435839"/>
              </a:solidFill>
              <a:latin typeface="Maison Neue" panose="02000000000000000000" pitchFamily="2" charset="0"/>
              <a:ea typeface="Times New Roman" panose="02020603050405020304" pitchFamily="18" charset="0"/>
            </a:endParaRPr>
          </a:p>
          <a:p>
            <a:r>
              <a:rPr lang="en-GB" dirty="0">
                <a:solidFill>
                  <a:srgbClr val="435839"/>
                </a:solidFill>
                <a:effectLst/>
                <a:latin typeface="Maison Neue" panose="02000000000000000000" pitchFamily="2" charset="0"/>
                <a:ea typeface="Times New Roman" panose="02020603050405020304" pitchFamily="18" charset="0"/>
              </a:rPr>
              <a:t>It is not recommended for children under 5. </a:t>
            </a:r>
          </a:p>
          <a:p>
            <a:endParaRPr lang="en-GB" sz="1200" dirty="0">
              <a:solidFill>
                <a:srgbClr val="435839"/>
              </a:solidFill>
              <a:effectLst/>
              <a:latin typeface="Maison Neue" panose="02000000000000000000" pitchFamily="2" charset="0"/>
              <a:ea typeface="Times New Roman" panose="02020603050405020304" pitchFamily="18" charset="0"/>
            </a:endParaRPr>
          </a:p>
          <a:p>
            <a:r>
              <a:rPr lang="en-GB" dirty="0">
                <a:solidFill>
                  <a:srgbClr val="435839"/>
                </a:solidFill>
                <a:effectLst/>
                <a:latin typeface="Maison Neue" panose="02000000000000000000" pitchFamily="2" charset="0"/>
                <a:ea typeface="Times New Roman" panose="02020603050405020304" pitchFamily="18" charset="0"/>
              </a:rPr>
              <a:t>The S4K kit contains everything each child needs to </a:t>
            </a:r>
          </a:p>
          <a:p>
            <a:r>
              <a:rPr lang="en-GB" dirty="0">
                <a:solidFill>
                  <a:srgbClr val="435839"/>
                </a:solidFill>
                <a:effectLst/>
                <a:latin typeface="Maison Neue" panose="02000000000000000000" pitchFamily="2" charset="0"/>
                <a:ea typeface="Times New Roman" panose="02020603050405020304" pitchFamily="18" charset="0"/>
              </a:rPr>
              <a:t>grow up to 12 trees, including:</a:t>
            </a:r>
            <a:endParaRPr lang="en-GB" dirty="0">
              <a:solidFill>
                <a:srgbClr val="435839"/>
              </a:solidFill>
              <a:latin typeface="Maison Neue" panose="02000000000000000000" pitchFamily="2" charset="0"/>
            </a:endParaRPr>
          </a:p>
        </p:txBody>
      </p:sp>
      <p:graphicFrame>
        <p:nvGraphicFramePr>
          <p:cNvPr id="7" name="Table 7">
            <a:extLst>
              <a:ext uri="{FF2B5EF4-FFF2-40B4-BE49-F238E27FC236}">
                <a16:creationId xmlns:a16="http://schemas.microsoft.com/office/drawing/2014/main" id="{935F4BC1-C27F-4B98-BACC-FA8918A5153A}"/>
              </a:ext>
            </a:extLst>
          </p:cNvPr>
          <p:cNvGraphicFramePr>
            <a:graphicFrameLocks noGrp="1"/>
          </p:cNvGraphicFramePr>
          <p:nvPr>
            <p:extLst>
              <p:ext uri="{D42A27DB-BD31-4B8C-83A1-F6EECF244321}">
                <p14:modId xmlns:p14="http://schemas.microsoft.com/office/powerpoint/2010/main" val="2408766060"/>
              </p:ext>
            </p:extLst>
          </p:nvPr>
        </p:nvGraphicFramePr>
        <p:xfrm>
          <a:off x="1954939" y="4073431"/>
          <a:ext cx="5720424" cy="2240280"/>
        </p:xfrm>
        <a:graphic>
          <a:graphicData uri="http://schemas.openxmlformats.org/drawingml/2006/table">
            <a:tbl>
              <a:tblPr firstRow="1" bandRow="1">
                <a:tableStyleId>{5C22544A-7EE6-4342-B048-85BDC9FD1C3A}</a:tableStyleId>
              </a:tblPr>
              <a:tblGrid>
                <a:gridCol w="3199858">
                  <a:extLst>
                    <a:ext uri="{9D8B030D-6E8A-4147-A177-3AD203B41FA5}">
                      <a16:colId xmlns:a16="http://schemas.microsoft.com/office/drawing/2014/main" val="1266695838"/>
                    </a:ext>
                  </a:extLst>
                </a:gridCol>
                <a:gridCol w="2520566">
                  <a:extLst>
                    <a:ext uri="{9D8B030D-6E8A-4147-A177-3AD203B41FA5}">
                      <a16:colId xmlns:a16="http://schemas.microsoft.com/office/drawing/2014/main" val="1154256920"/>
                    </a:ext>
                  </a:extLst>
                </a:gridCol>
              </a:tblGrid>
              <a:tr h="1719858">
                <a:tc>
                  <a:txBody>
                    <a:bodyPr/>
                    <a:lstStyle/>
                    <a:p>
                      <a:pPr marL="742950" lvl="1" indent="-285750">
                        <a:spcAft>
                          <a:spcPts val="1200"/>
                        </a:spcAft>
                        <a:buFontTx/>
                        <a:buBlip>
                          <a:blip r:embed="rId2"/>
                        </a:buBlip>
                      </a:pPr>
                      <a:r>
                        <a:rPr lang="en-GB" sz="1300" b="0" dirty="0">
                          <a:solidFill>
                            <a:srgbClr val="435839"/>
                          </a:solidFill>
                          <a:latin typeface="Maison Neue" panose="02000000000000000000" pitchFamily="2" charset="0"/>
                        </a:rPr>
                        <a:t>Information for teachers / leaders</a:t>
                      </a:r>
                    </a:p>
                    <a:p>
                      <a:pPr marL="742950" lvl="1" indent="-285750">
                        <a:spcAft>
                          <a:spcPts val="1200"/>
                        </a:spcAft>
                        <a:buFontTx/>
                        <a:buBlip>
                          <a:blip r:embed="rId2"/>
                        </a:buBlip>
                      </a:pPr>
                      <a:r>
                        <a:rPr lang="en-GB" sz="1300" b="0" dirty="0">
                          <a:solidFill>
                            <a:srgbClr val="435839"/>
                          </a:solidFill>
                          <a:latin typeface="Maison Neue" panose="02000000000000000000" pitchFamily="2" charset="0"/>
                        </a:rPr>
                        <a:t>Tree Identification guides for children to use to find their seeds</a:t>
                      </a:r>
                    </a:p>
                    <a:p>
                      <a:pPr marL="742950" lvl="1" indent="-285750">
                        <a:spcAft>
                          <a:spcPts val="1200"/>
                        </a:spcAft>
                        <a:buFontTx/>
                        <a:buBlip>
                          <a:blip r:embed="rId2"/>
                        </a:buBlip>
                      </a:pPr>
                      <a:r>
                        <a:rPr lang="en-GB" sz="1300" b="0" dirty="0">
                          <a:solidFill>
                            <a:srgbClr val="435839"/>
                          </a:solidFill>
                          <a:latin typeface="Maison Neue" panose="02000000000000000000" pitchFamily="2" charset="0"/>
                        </a:rPr>
                        <a:t>Compost</a:t>
                      </a:r>
                    </a:p>
                    <a:p>
                      <a:pPr marL="742950" lvl="1" indent="-285750">
                        <a:spcAft>
                          <a:spcPts val="1200"/>
                        </a:spcAft>
                        <a:buFontTx/>
                        <a:buBlip>
                          <a:blip r:embed="rId2"/>
                        </a:buBlip>
                      </a:pPr>
                      <a:r>
                        <a:rPr lang="en-GB" sz="1300" b="0" dirty="0">
                          <a:solidFill>
                            <a:srgbClr val="435839"/>
                          </a:solidFill>
                          <a:latin typeface="Maison Neue" panose="02000000000000000000" pitchFamily="2" charset="0"/>
                        </a:rPr>
                        <a:t>Seed trays – 1 between 2	</a:t>
                      </a:r>
                    </a:p>
                    <a:p>
                      <a:pPr marL="742950" marR="0" lvl="1" indent="-285750" algn="l" defTabSz="914400" rtl="0" eaLnBrk="1" fontAlgn="auto" latinLnBrk="0" hangingPunct="1">
                        <a:lnSpc>
                          <a:spcPct val="100000"/>
                        </a:lnSpc>
                        <a:spcBef>
                          <a:spcPts val="0"/>
                        </a:spcBef>
                        <a:spcAft>
                          <a:spcPts val="1200"/>
                        </a:spcAft>
                        <a:buClrTx/>
                        <a:buSzTx/>
                        <a:buFontTx/>
                        <a:buBlip>
                          <a:blip r:embed="rId2"/>
                        </a:buBlip>
                        <a:tabLst/>
                        <a:defRPr/>
                      </a:pPr>
                      <a:r>
                        <a:rPr lang="en-GB" sz="1300" b="0" kern="1200" dirty="0">
                          <a:solidFill>
                            <a:srgbClr val="435839"/>
                          </a:solidFill>
                          <a:latin typeface="Maison Neue" panose="02000000000000000000" pitchFamily="2" charset="0"/>
                          <a:ea typeface="+mn-ea"/>
                          <a:cs typeface="+mn-cs"/>
                        </a:rPr>
                        <a:t>Seedling labels</a:t>
                      </a:r>
                    </a:p>
                    <a:p>
                      <a:pPr marL="742950" lvl="1" indent="-285750" algn="l" defTabSz="914400" rtl="0" eaLnBrk="1" latinLnBrk="0" hangingPunct="1">
                        <a:spcAft>
                          <a:spcPts val="1200"/>
                        </a:spcAft>
                        <a:buFontTx/>
                        <a:buBlip>
                          <a:blip r:embed="rId2"/>
                        </a:buBlip>
                      </a:pPr>
                      <a:r>
                        <a:rPr lang="en-GB" sz="1300" b="0" kern="1200" dirty="0">
                          <a:solidFill>
                            <a:srgbClr val="435839"/>
                          </a:solidFill>
                          <a:latin typeface="Maison Neue" panose="02000000000000000000" pitchFamily="2" charset="0"/>
                          <a:ea typeface="+mn-ea"/>
                          <a:cs typeface="+mn-cs"/>
                        </a:rPr>
                        <a:t>Jug &amp; Masher</a:t>
                      </a:r>
                    </a:p>
                  </a:txBody>
                  <a:tcPr>
                    <a:noFill/>
                  </a:tcPr>
                </a:tc>
                <a:tc>
                  <a:txBody>
                    <a:bodyPr/>
                    <a:lstStyle/>
                    <a:p>
                      <a:pPr marL="742950" lvl="1" indent="-285750" algn="l" defTabSz="914400" rtl="0" eaLnBrk="1" latinLnBrk="0" hangingPunct="1">
                        <a:spcAft>
                          <a:spcPts val="1200"/>
                        </a:spcAft>
                        <a:buFontTx/>
                        <a:buBlip>
                          <a:blip r:embed="rId2"/>
                        </a:buBlip>
                      </a:pPr>
                      <a:r>
                        <a:rPr lang="en-GB" sz="1300" b="0" kern="1200" dirty="0">
                          <a:solidFill>
                            <a:srgbClr val="435839"/>
                          </a:solidFill>
                          <a:latin typeface="Maison Neue" panose="02000000000000000000" pitchFamily="2" charset="0"/>
                          <a:ea typeface="+mn-ea"/>
                          <a:cs typeface="+mn-cs"/>
                        </a:rPr>
                        <a:t>Stratification box</a:t>
                      </a:r>
                    </a:p>
                    <a:p>
                      <a:pPr marL="742950" lvl="1" indent="-285750" algn="l" defTabSz="914400" rtl="0" eaLnBrk="1" latinLnBrk="0" hangingPunct="1">
                        <a:spcAft>
                          <a:spcPts val="1200"/>
                        </a:spcAft>
                        <a:buFontTx/>
                        <a:buBlip>
                          <a:blip r:embed="rId2"/>
                        </a:buBlip>
                      </a:pPr>
                      <a:r>
                        <a:rPr lang="en-GB" sz="1300" b="0" kern="1200" dirty="0">
                          <a:solidFill>
                            <a:srgbClr val="435839"/>
                          </a:solidFill>
                          <a:latin typeface="Maison Neue" panose="02000000000000000000" pitchFamily="2" charset="0"/>
                          <a:ea typeface="+mn-ea"/>
                          <a:cs typeface="+mn-cs"/>
                        </a:rPr>
                        <a:t>Linen bags</a:t>
                      </a:r>
                    </a:p>
                    <a:p>
                      <a:pPr marL="742950" marR="0" lvl="1" indent="-285750" algn="l" defTabSz="914400" rtl="0" eaLnBrk="1" fontAlgn="auto" latinLnBrk="0" hangingPunct="1">
                        <a:lnSpc>
                          <a:spcPct val="100000"/>
                        </a:lnSpc>
                        <a:spcBef>
                          <a:spcPts val="0"/>
                        </a:spcBef>
                        <a:spcAft>
                          <a:spcPts val="1200"/>
                        </a:spcAft>
                        <a:buClrTx/>
                        <a:buSzTx/>
                        <a:buFontTx/>
                        <a:buBlip>
                          <a:blip r:embed="rId2"/>
                        </a:buBlip>
                        <a:tabLst/>
                        <a:defRPr/>
                      </a:pPr>
                      <a:r>
                        <a:rPr lang="en-GB" sz="1300" b="0" kern="1200" dirty="0">
                          <a:solidFill>
                            <a:srgbClr val="435839"/>
                          </a:solidFill>
                          <a:latin typeface="Maison Neue" panose="02000000000000000000" pitchFamily="2" charset="0"/>
                          <a:ea typeface="+mn-ea"/>
                          <a:cs typeface="+mn-cs"/>
                        </a:rPr>
                        <a:t>Netting</a:t>
                      </a:r>
                    </a:p>
                    <a:p>
                      <a:pPr marL="742950" marR="0" lvl="1" indent="-285750" algn="l" defTabSz="914400" rtl="0" eaLnBrk="1" fontAlgn="auto" latinLnBrk="0" hangingPunct="1">
                        <a:lnSpc>
                          <a:spcPct val="100000"/>
                        </a:lnSpc>
                        <a:spcBef>
                          <a:spcPts val="0"/>
                        </a:spcBef>
                        <a:spcAft>
                          <a:spcPts val="1200"/>
                        </a:spcAft>
                        <a:buClrTx/>
                        <a:buSzTx/>
                        <a:buFontTx/>
                        <a:buBlip>
                          <a:blip r:embed="rId2"/>
                        </a:buBlip>
                        <a:tabLst/>
                        <a:defRPr/>
                      </a:pPr>
                      <a:r>
                        <a:rPr lang="en-GB" sz="1300" b="0" kern="1200" dirty="0">
                          <a:solidFill>
                            <a:srgbClr val="435839"/>
                          </a:solidFill>
                          <a:latin typeface="Maison Neue" panose="02000000000000000000" pitchFamily="2" charset="0"/>
                          <a:ea typeface="+mn-ea"/>
                          <a:cs typeface="+mn-cs"/>
                        </a:rPr>
                        <a:t>Biodegradable pots</a:t>
                      </a:r>
                    </a:p>
                  </a:txBody>
                  <a:tcPr>
                    <a:noFill/>
                  </a:tcPr>
                </a:tc>
                <a:extLst>
                  <a:ext uri="{0D108BD9-81ED-4DB2-BD59-A6C34878D82A}">
                    <a16:rowId xmlns:a16="http://schemas.microsoft.com/office/drawing/2014/main" val="387940248"/>
                  </a:ext>
                </a:extLst>
              </a:tr>
            </a:tbl>
          </a:graphicData>
        </a:graphic>
      </p:graphicFrame>
      <p:pic>
        <p:nvPicPr>
          <p:cNvPr id="14" name="Picture 13">
            <a:extLst>
              <a:ext uri="{FF2B5EF4-FFF2-40B4-BE49-F238E27FC236}">
                <a16:creationId xmlns:a16="http://schemas.microsoft.com/office/drawing/2014/main" id="{D143748A-7603-4E89-8E70-94E0705AA7F8}"/>
              </a:ext>
            </a:extLst>
          </p:cNvPr>
          <p:cNvPicPr>
            <a:picLocks noChangeAspect="1"/>
          </p:cNvPicPr>
          <p:nvPr/>
        </p:nvPicPr>
        <p:blipFill>
          <a:blip r:embed="rId3"/>
          <a:stretch>
            <a:fillRect/>
          </a:stretch>
        </p:blipFill>
        <p:spPr>
          <a:xfrm>
            <a:off x="8003168" y="2739756"/>
            <a:ext cx="3769357" cy="3620835"/>
          </a:xfrm>
          <a:prstGeom prst="rect">
            <a:avLst/>
          </a:prstGeom>
        </p:spPr>
      </p:pic>
      <p:pic>
        <p:nvPicPr>
          <p:cNvPr id="17" name="Picture 16">
            <a:extLst>
              <a:ext uri="{FF2B5EF4-FFF2-40B4-BE49-F238E27FC236}">
                <a16:creationId xmlns:a16="http://schemas.microsoft.com/office/drawing/2014/main" id="{609F2775-588C-46D6-A4C0-179FDCCFA09C}"/>
              </a:ext>
            </a:extLst>
          </p:cNvPr>
          <p:cNvPicPr>
            <a:picLocks noChangeAspect="1"/>
          </p:cNvPicPr>
          <p:nvPr/>
        </p:nvPicPr>
        <p:blipFill>
          <a:blip r:embed="rId4"/>
          <a:stretch>
            <a:fillRect/>
          </a:stretch>
        </p:blipFill>
        <p:spPr>
          <a:xfrm>
            <a:off x="8101957" y="2411438"/>
            <a:ext cx="1182642" cy="1807828"/>
          </a:xfrm>
          <a:prstGeom prst="rect">
            <a:avLst/>
          </a:prstGeom>
        </p:spPr>
      </p:pic>
      <p:pic>
        <p:nvPicPr>
          <p:cNvPr id="18" name="Picture 17">
            <a:extLst>
              <a:ext uri="{FF2B5EF4-FFF2-40B4-BE49-F238E27FC236}">
                <a16:creationId xmlns:a16="http://schemas.microsoft.com/office/drawing/2014/main" id="{88C3DF3C-8BA8-45E4-BB9D-ACDEB785D602}"/>
              </a:ext>
            </a:extLst>
          </p:cNvPr>
          <p:cNvPicPr>
            <a:picLocks noChangeAspect="1"/>
          </p:cNvPicPr>
          <p:nvPr/>
        </p:nvPicPr>
        <p:blipFill>
          <a:blip r:embed="rId5"/>
          <a:stretch>
            <a:fillRect/>
          </a:stretch>
        </p:blipFill>
        <p:spPr>
          <a:xfrm>
            <a:off x="10209094" y="5600654"/>
            <a:ext cx="1879481" cy="1059712"/>
          </a:xfrm>
          <a:prstGeom prst="rect">
            <a:avLst/>
          </a:prstGeom>
        </p:spPr>
      </p:pic>
      <p:pic>
        <p:nvPicPr>
          <p:cNvPr id="20" name="Picture 19">
            <a:extLst>
              <a:ext uri="{FF2B5EF4-FFF2-40B4-BE49-F238E27FC236}">
                <a16:creationId xmlns:a16="http://schemas.microsoft.com/office/drawing/2014/main" id="{5C688A3B-D379-419F-9381-650F2491AD02}"/>
              </a:ext>
            </a:extLst>
          </p:cNvPr>
          <p:cNvPicPr/>
          <p:nvPr/>
        </p:nvPicPr>
        <p:blipFill>
          <a:blip r:embed="rId6" cstate="print"/>
          <a:srcRect/>
          <a:stretch>
            <a:fillRect/>
          </a:stretch>
        </p:blipFill>
        <p:spPr bwMode="auto">
          <a:xfrm>
            <a:off x="10772560" y="121760"/>
            <a:ext cx="1316015" cy="1324904"/>
          </a:xfrm>
          <a:prstGeom prst="rect">
            <a:avLst/>
          </a:prstGeom>
          <a:noFill/>
          <a:ln w="9525">
            <a:noFill/>
            <a:miter lim="800000"/>
            <a:headEnd/>
            <a:tailEnd/>
          </a:ln>
        </p:spPr>
      </p:pic>
    </p:spTree>
    <p:extLst>
      <p:ext uri="{BB962C8B-B14F-4D97-AF65-F5344CB8AC3E}">
        <p14:creationId xmlns:p14="http://schemas.microsoft.com/office/powerpoint/2010/main" val="4114397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E0AD36A2-5529-46D7-A92B-028FD0B85894}"/>
              </a:ext>
            </a:extLst>
          </p:cNvPr>
          <p:cNvSpPr txBox="1">
            <a:spLocks/>
          </p:cNvSpPr>
          <p:nvPr/>
        </p:nvSpPr>
        <p:spPr>
          <a:xfrm>
            <a:off x="2102068" y="449207"/>
            <a:ext cx="8124112" cy="93516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5400" b="1" dirty="0">
                <a:solidFill>
                  <a:srgbClr val="435839"/>
                </a:solidFill>
                <a:latin typeface="SangBleu Kingdom" panose="02040504080000000004" pitchFamily="18" charset="0"/>
              </a:rPr>
              <a:t>Space &amp; Where to Plant</a:t>
            </a:r>
          </a:p>
        </p:txBody>
      </p:sp>
      <p:sp>
        <p:nvSpPr>
          <p:cNvPr id="9" name="TextBox 8">
            <a:extLst>
              <a:ext uri="{FF2B5EF4-FFF2-40B4-BE49-F238E27FC236}">
                <a16:creationId xmlns:a16="http://schemas.microsoft.com/office/drawing/2014/main" id="{FC6BBB02-73B6-418D-B2EA-4EDADACA2BAF}"/>
              </a:ext>
            </a:extLst>
          </p:cNvPr>
          <p:cNvSpPr txBox="1"/>
          <p:nvPr/>
        </p:nvSpPr>
        <p:spPr>
          <a:xfrm>
            <a:off x="1799885" y="1334387"/>
            <a:ext cx="9474919" cy="3447098"/>
          </a:xfrm>
          <a:prstGeom prst="rect">
            <a:avLst/>
          </a:prstGeom>
          <a:noFill/>
        </p:spPr>
        <p:txBody>
          <a:bodyPr wrap="square">
            <a:spAutoFit/>
          </a:bodyPr>
          <a:lstStyle/>
          <a:p>
            <a:pPr lvl="1">
              <a:spcAft>
                <a:spcPts val="600"/>
              </a:spcAft>
            </a:pPr>
            <a:r>
              <a:rPr lang="en-GB" sz="1600" b="1" dirty="0">
                <a:solidFill>
                  <a:srgbClr val="B7BF50"/>
                </a:solidFill>
                <a:latin typeface="Maison Neue" panose="02000000000000000000" pitchFamily="2" charset="0"/>
              </a:rPr>
              <a:t>SEEDS!</a:t>
            </a:r>
          </a:p>
          <a:p>
            <a:pPr lvl="1">
              <a:spcAft>
                <a:spcPts val="600"/>
              </a:spcAft>
            </a:pPr>
            <a:r>
              <a:rPr lang="en-GB" sz="1600" dirty="0">
                <a:solidFill>
                  <a:srgbClr val="435839"/>
                </a:solidFill>
                <a:latin typeface="Maison Neue" panose="02000000000000000000" pitchFamily="2" charset="0"/>
                <a:ea typeface="Times New Roman" panose="02020603050405020304" pitchFamily="18" charset="0"/>
              </a:rPr>
              <a:t>We do NOT provide seeds.  One of the main, and most fun parts of the experience for children, is going out and identifying the trees and their seeds and collecting them to pot-up.  We recommend a school trip to your local park but check out the types of trees they have first. Hampden Park and Sevenoaks Rec are great options. If you are not close and require transport, please contact us for support with this.</a:t>
            </a:r>
            <a:endParaRPr lang="en-GB" sz="900" dirty="0">
              <a:solidFill>
                <a:srgbClr val="435839"/>
              </a:solidFill>
              <a:latin typeface="Maison Neue" panose="02000000000000000000" pitchFamily="2" charset="0"/>
              <a:ea typeface="Times New Roman" panose="02020603050405020304" pitchFamily="18" charset="0"/>
            </a:endParaRPr>
          </a:p>
          <a:p>
            <a:pPr lvl="1">
              <a:spcAft>
                <a:spcPts val="600"/>
              </a:spcAft>
            </a:pPr>
            <a:endParaRPr lang="en-GB" sz="800" b="1" dirty="0">
              <a:solidFill>
                <a:srgbClr val="B7BF50"/>
              </a:solidFill>
              <a:latin typeface="Maison Neue" panose="02000000000000000000" pitchFamily="2" charset="0"/>
            </a:endParaRPr>
          </a:p>
          <a:p>
            <a:pPr lvl="1">
              <a:spcAft>
                <a:spcPts val="600"/>
              </a:spcAft>
            </a:pPr>
            <a:r>
              <a:rPr lang="en-GB" sz="1600" b="1" dirty="0">
                <a:solidFill>
                  <a:srgbClr val="B7BF50"/>
                </a:solidFill>
                <a:latin typeface="Maison Neue" panose="02000000000000000000" pitchFamily="2" charset="0"/>
              </a:rPr>
              <a:t>TO GROW</a:t>
            </a:r>
          </a:p>
          <a:p>
            <a:pPr lvl="1">
              <a:spcAft>
                <a:spcPts val="600"/>
              </a:spcAft>
            </a:pPr>
            <a:r>
              <a:rPr lang="en-GB" sz="1600" dirty="0">
                <a:solidFill>
                  <a:srgbClr val="435839"/>
                </a:solidFill>
                <a:latin typeface="Maison Neue" panose="02000000000000000000" pitchFamily="2" charset="0"/>
                <a:ea typeface="Times New Roman" panose="02020603050405020304" pitchFamily="18" charset="0"/>
              </a:rPr>
              <a:t>A</a:t>
            </a:r>
            <a:r>
              <a:rPr lang="en-GB" sz="1600" dirty="0">
                <a:solidFill>
                  <a:srgbClr val="435839"/>
                </a:solidFill>
                <a:effectLst/>
                <a:latin typeface="Maison Neue" panose="02000000000000000000" pitchFamily="2" charset="0"/>
                <a:ea typeface="Times New Roman" panose="02020603050405020304" pitchFamily="18" charset="0"/>
              </a:rPr>
              <a:t> class of 30 children, growing approx. 12 trees per child, requires</a:t>
            </a:r>
            <a:r>
              <a:rPr lang="en-GB" sz="1600" dirty="0">
                <a:solidFill>
                  <a:srgbClr val="435839"/>
                </a:solidFill>
                <a:latin typeface="Maison Neue" panose="02000000000000000000" pitchFamily="2" charset="0"/>
                <a:ea typeface="Times New Roman" panose="02020603050405020304" pitchFamily="18" charset="0"/>
              </a:rPr>
              <a:t> </a:t>
            </a:r>
            <a:r>
              <a:rPr lang="en-GB" sz="1600" dirty="0">
                <a:solidFill>
                  <a:srgbClr val="435839"/>
                </a:solidFill>
                <a:effectLst/>
                <a:latin typeface="Maison Neue" panose="02000000000000000000" pitchFamily="2" charset="0"/>
                <a:ea typeface="Times New Roman" panose="02020603050405020304" pitchFamily="18" charset="0"/>
              </a:rPr>
              <a:t>1.2 </a:t>
            </a:r>
            <a:r>
              <a:rPr lang="en-GB" sz="1600" dirty="0" err="1">
                <a:solidFill>
                  <a:srgbClr val="435839"/>
                </a:solidFill>
                <a:effectLst/>
                <a:latin typeface="Maison Neue" panose="02000000000000000000" pitchFamily="2" charset="0"/>
                <a:ea typeface="Times New Roman" panose="02020603050405020304" pitchFamily="18" charset="0"/>
              </a:rPr>
              <a:t>msq</a:t>
            </a:r>
            <a:r>
              <a:rPr lang="en-GB" sz="1600" dirty="0">
                <a:solidFill>
                  <a:srgbClr val="435839"/>
                </a:solidFill>
                <a:effectLst/>
                <a:latin typeface="Maison Neue" panose="02000000000000000000" pitchFamily="2" charset="0"/>
                <a:ea typeface="Times New Roman" panose="02020603050405020304" pitchFamily="18" charset="0"/>
              </a:rPr>
              <a:t>. of school or youth centre ground for the pots. This area needs to be in a sunny position and preferably sheltered.</a:t>
            </a:r>
          </a:p>
          <a:p>
            <a:pPr lvl="1">
              <a:spcAft>
                <a:spcPts val="600"/>
              </a:spcAft>
            </a:pPr>
            <a:r>
              <a:rPr lang="en-GB" sz="1600" dirty="0">
                <a:solidFill>
                  <a:srgbClr val="435839"/>
                </a:solidFill>
                <a:effectLst/>
                <a:latin typeface="Maison Neue" panose="02000000000000000000" pitchFamily="2" charset="0"/>
                <a:ea typeface="Times New Roman" panose="02020603050405020304" pitchFamily="18" charset="0"/>
              </a:rPr>
              <a:t>If you do not have this area available, the success rate for growing seeds will </a:t>
            </a:r>
            <a:r>
              <a:rPr lang="en-GB" sz="1600" dirty="0">
                <a:solidFill>
                  <a:srgbClr val="435839"/>
                </a:solidFill>
                <a:latin typeface="Maison Neue" panose="02000000000000000000" pitchFamily="2" charset="0"/>
                <a:ea typeface="Times New Roman" panose="02020603050405020304" pitchFamily="18" charset="0"/>
              </a:rPr>
              <a:t>be reduced</a:t>
            </a:r>
            <a:r>
              <a:rPr lang="en-GB" sz="1600" dirty="0">
                <a:solidFill>
                  <a:srgbClr val="435839"/>
                </a:solidFill>
                <a:effectLst/>
                <a:latin typeface="Maison Neue" panose="02000000000000000000" pitchFamily="2" charset="0"/>
                <a:ea typeface="Times New Roman" panose="02020603050405020304" pitchFamily="18" charset="0"/>
              </a:rPr>
              <a:t>. </a:t>
            </a:r>
          </a:p>
          <a:p>
            <a:pPr lvl="1">
              <a:spcAft>
                <a:spcPts val="600"/>
              </a:spcAft>
            </a:pPr>
            <a:br>
              <a:rPr lang="en-GB" dirty="0">
                <a:solidFill>
                  <a:srgbClr val="B7BF50"/>
                </a:solidFill>
                <a:effectLst/>
                <a:latin typeface="Maison Neue" panose="02000000000000000000" pitchFamily="2" charset="0"/>
                <a:ea typeface="Times New Roman" panose="02020603050405020304" pitchFamily="18" charset="0"/>
              </a:rPr>
            </a:br>
            <a:endParaRPr lang="en-GB" dirty="0">
              <a:solidFill>
                <a:srgbClr val="435839"/>
              </a:solidFill>
              <a:latin typeface="Maison Neue" panose="02000000000000000000" pitchFamily="2" charset="0"/>
            </a:endParaRPr>
          </a:p>
        </p:txBody>
      </p:sp>
      <p:sp>
        <p:nvSpPr>
          <p:cNvPr id="16" name="TextBox 15">
            <a:extLst>
              <a:ext uri="{FF2B5EF4-FFF2-40B4-BE49-F238E27FC236}">
                <a16:creationId xmlns:a16="http://schemas.microsoft.com/office/drawing/2014/main" id="{D4791E11-7555-4C9B-85E5-CCA5EEF80139}"/>
              </a:ext>
            </a:extLst>
          </p:cNvPr>
          <p:cNvSpPr txBox="1"/>
          <p:nvPr/>
        </p:nvSpPr>
        <p:spPr>
          <a:xfrm>
            <a:off x="1799885" y="3949251"/>
            <a:ext cx="9752035" cy="2677656"/>
          </a:xfrm>
          <a:prstGeom prst="rect">
            <a:avLst/>
          </a:prstGeom>
          <a:noFill/>
        </p:spPr>
        <p:txBody>
          <a:bodyPr wrap="square">
            <a:spAutoFit/>
          </a:bodyPr>
          <a:lstStyle/>
          <a:p>
            <a:pPr lvl="1">
              <a:spcAft>
                <a:spcPts val="600"/>
              </a:spcAft>
            </a:pPr>
            <a:br>
              <a:rPr lang="en-GB" dirty="0">
                <a:solidFill>
                  <a:srgbClr val="B7BF50"/>
                </a:solidFill>
                <a:effectLst/>
                <a:latin typeface="Maison Neue" panose="02000000000000000000" pitchFamily="2" charset="0"/>
                <a:ea typeface="Times New Roman" panose="02020603050405020304" pitchFamily="18" charset="0"/>
              </a:rPr>
            </a:br>
            <a:r>
              <a:rPr lang="en-GB" sz="1600" b="1" dirty="0">
                <a:solidFill>
                  <a:srgbClr val="B7BF50"/>
                </a:solidFill>
                <a:latin typeface="Maison Neue" panose="02000000000000000000" pitchFamily="2" charset="0"/>
              </a:rPr>
              <a:t>TO PLANT</a:t>
            </a:r>
          </a:p>
          <a:p>
            <a:pPr lvl="1">
              <a:spcAft>
                <a:spcPts val="600"/>
              </a:spcAft>
            </a:pPr>
            <a:r>
              <a:rPr lang="en-GB" sz="1600" dirty="0">
                <a:solidFill>
                  <a:srgbClr val="435839"/>
                </a:solidFill>
                <a:latin typeface="Maison Neue" panose="02000000000000000000" pitchFamily="2" charset="0"/>
                <a:ea typeface="Times New Roman" panose="02020603050405020304" pitchFamily="18" charset="0"/>
              </a:rPr>
              <a:t>Once the trees are approx. 40cm they can be planted out. The children can do this…</a:t>
            </a:r>
            <a:endParaRPr lang="en-GB" sz="1600" dirty="0">
              <a:solidFill>
                <a:srgbClr val="435839"/>
              </a:solidFill>
              <a:effectLst/>
              <a:latin typeface="Maison Neue" panose="02000000000000000000" pitchFamily="2" charset="0"/>
              <a:ea typeface="Times New Roman" panose="02020603050405020304" pitchFamily="18" charset="0"/>
            </a:endParaRPr>
          </a:p>
          <a:p>
            <a:pPr marL="1200150" lvl="2" indent="-285750">
              <a:spcAft>
                <a:spcPts val="600"/>
              </a:spcAft>
              <a:buBlip>
                <a:blip r:embed="rId2"/>
              </a:buBlip>
            </a:pPr>
            <a:r>
              <a:rPr lang="en-GB" sz="1600" dirty="0">
                <a:solidFill>
                  <a:srgbClr val="435839"/>
                </a:solidFill>
                <a:latin typeface="Maison Neue" panose="02000000000000000000" pitchFamily="2" charset="0"/>
                <a:ea typeface="Times New Roman" panose="02020603050405020304" pitchFamily="18" charset="0"/>
              </a:rPr>
              <a:t>At school</a:t>
            </a:r>
          </a:p>
          <a:p>
            <a:pPr marL="1200150" lvl="2" indent="-285750">
              <a:spcAft>
                <a:spcPts val="600"/>
              </a:spcAft>
              <a:buBlip>
                <a:blip r:embed="rId2"/>
              </a:buBlip>
            </a:pPr>
            <a:r>
              <a:rPr lang="en-GB" sz="1600" dirty="0">
                <a:solidFill>
                  <a:srgbClr val="435839"/>
                </a:solidFill>
                <a:latin typeface="Maison Neue" panose="02000000000000000000" pitchFamily="2" charset="0"/>
                <a:ea typeface="Times New Roman" panose="02020603050405020304" pitchFamily="18" charset="0"/>
              </a:rPr>
              <a:t>At home</a:t>
            </a:r>
          </a:p>
          <a:p>
            <a:pPr marL="1200150" lvl="2" indent="-285750">
              <a:spcAft>
                <a:spcPts val="600"/>
              </a:spcAft>
              <a:buBlip>
                <a:blip r:embed="rId2"/>
              </a:buBlip>
            </a:pPr>
            <a:r>
              <a:rPr lang="en-GB" sz="1600" dirty="0">
                <a:solidFill>
                  <a:srgbClr val="435839"/>
                </a:solidFill>
                <a:effectLst/>
                <a:latin typeface="Maison Neue" panose="02000000000000000000" pitchFamily="2" charset="0"/>
                <a:ea typeface="Times New Roman" panose="02020603050405020304" pitchFamily="18" charset="0"/>
              </a:rPr>
              <a:t>Gift their trees to family and friends</a:t>
            </a:r>
          </a:p>
          <a:p>
            <a:pPr marL="1200150" lvl="2" indent="-285750">
              <a:spcAft>
                <a:spcPts val="600"/>
              </a:spcAft>
              <a:buBlip>
                <a:blip r:embed="rId2"/>
              </a:buBlip>
            </a:pPr>
            <a:r>
              <a:rPr lang="en-GB" sz="1600" dirty="0">
                <a:solidFill>
                  <a:srgbClr val="435839"/>
                </a:solidFill>
                <a:effectLst/>
                <a:latin typeface="Maison Neue" panose="02000000000000000000" pitchFamily="2" charset="0"/>
                <a:ea typeface="Times New Roman" panose="02020603050405020304" pitchFamily="18" charset="0"/>
              </a:rPr>
              <a:t>Donate trees to </a:t>
            </a:r>
            <a:r>
              <a:rPr lang="en-GB" sz="1600" dirty="0" err="1">
                <a:solidFill>
                  <a:srgbClr val="435839"/>
                </a:solidFill>
                <a:effectLst/>
                <a:latin typeface="Maison Neue" panose="02000000000000000000" pitchFamily="2" charset="0"/>
                <a:ea typeface="Times New Roman" panose="02020603050405020304" pitchFamily="18" charset="0"/>
              </a:rPr>
              <a:t>Treebourne’s</a:t>
            </a:r>
            <a:r>
              <a:rPr lang="en-GB" sz="1600" dirty="0">
                <a:solidFill>
                  <a:srgbClr val="435839"/>
                </a:solidFill>
                <a:effectLst/>
                <a:latin typeface="Maison Neue" panose="02000000000000000000" pitchFamily="2" charset="0"/>
                <a:ea typeface="Times New Roman" panose="02020603050405020304" pitchFamily="18" charset="0"/>
              </a:rPr>
              <a:t> nurseries to be used in future projects around Eastbourne</a:t>
            </a:r>
          </a:p>
          <a:p>
            <a:pPr lvl="2"/>
            <a:endParaRPr lang="en-GB" sz="800" dirty="0">
              <a:solidFill>
                <a:srgbClr val="435839"/>
              </a:solidFill>
              <a:latin typeface="Maison Neue" panose="02000000000000000000" pitchFamily="2" charset="0"/>
              <a:ea typeface="Times New Roman" panose="02020603050405020304" pitchFamily="18" charset="0"/>
            </a:endParaRPr>
          </a:p>
          <a:p>
            <a:pPr lvl="1"/>
            <a:r>
              <a:rPr lang="en-GB" sz="1600" dirty="0">
                <a:solidFill>
                  <a:srgbClr val="435839"/>
                </a:solidFill>
                <a:effectLst/>
                <a:latin typeface="Maison Neue" panose="02000000000000000000" pitchFamily="2" charset="0"/>
                <a:ea typeface="Times New Roman" panose="02020603050405020304" pitchFamily="18" charset="0"/>
              </a:rPr>
              <a:t>We also have information on </a:t>
            </a:r>
            <a:r>
              <a:rPr lang="en-GB" sz="1600" dirty="0">
                <a:solidFill>
                  <a:srgbClr val="435839"/>
                </a:solidFill>
                <a:effectLst/>
                <a:latin typeface="Maison Neue" panose="02000000000000000000" pitchFamily="2" charset="0"/>
                <a:ea typeface="Times New Roman" panose="02020603050405020304" pitchFamily="18" charset="0"/>
                <a:hlinkClick r:id="rId3"/>
              </a:rPr>
              <a:t>Where to Plant and How to Plant </a:t>
            </a:r>
            <a:r>
              <a:rPr lang="en-GB" sz="1600" dirty="0">
                <a:solidFill>
                  <a:srgbClr val="435839"/>
                </a:solidFill>
                <a:effectLst/>
                <a:latin typeface="Maison Neue" panose="02000000000000000000" pitchFamily="2" charset="0"/>
                <a:ea typeface="Times New Roman" panose="02020603050405020304" pitchFamily="18" charset="0"/>
              </a:rPr>
              <a:t>on ou</a:t>
            </a:r>
            <a:r>
              <a:rPr lang="en-GB" sz="1600" dirty="0">
                <a:solidFill>
                  <a:srgbClr val="435839"/>
                </a:solidFill>
                <a:latin typeface="Maison Neue" panose="02000000000000000000" pitchFamily="2" charset="0"/>
                <a:ea typeface="Times New Roman" panose="02020603050405020304" pitchFamily="18" charset="0"/>
              </a:rPr>
              <a:t>r website.</a:t>
            </a:r>
            <a:endParaRPr lang="en-GB" sz="1600" dirty="0">
              <a:solidFill>
                <a:srgbClr val="435839"/>
              </a:solidFill>
              <a:effectLst/>
              <a:latin typeface="Maison Neue" panose="02000000000000000000" pitchFamily="2" charset="0"/>
              <a:ea typeface="Times New Roman" panose="02020603050405020304" pitchFamily="18" charset="0"/>
            </a:endParaRPr>
          </a:p>
        </p:txBody>
      </p:sp>
      <p:pic>
        <p:nvPicPr>
          <p:cNvPr id="12" name="Picture 11">
            <a:extLst>
              <a:ext uri="{FF2B5EF4-FFF2-40B4-BE49-F238E27FC236}">
                <a16:creationId xmlns:a16="http://schemas.microsoft.com/office/drawing/2014/main" id="{0E533908-347E-4B86-BC4C-C4252BB135B4}"/>
              </a:ext>
            </a:extLst>
          </p:cNvPr>
          <p:cNvPicPr/>
          <p:nvPr/>
        </p:nvPicPr>
        <p:blipFill>
          <a:blip r:embed="rId4" cstate="print"/>
          <a:srcRect/>
          <a:stretch>
            <a:fillRect/>
          </a:stretch>
        </p:blipFill>
        <p:spPr bwMode="auto">
          <a:xfrm>
            <a:off x="10772560" y="121760"/>
            <a:ext cx="1316015" cy="1324904"/>
          </a:xfrm>
          <a:prstGeom prst="rect">
            <a:avLst/>
          </a:prstGeom>
          <a:noFill/>
          <a:ln w="9525">
            <a:noFill/>
            <a:miter lim="800000"/>
            <a:headEnd/>
            <a:tailEnd/>
          </a:ln>
        </p:spPr>
      </p:pic>
    </p:spTree>
    <p:extLst>
      <p:ext uri="{BB962C8B-B14F-4D97-AF65-F5344CB8AC3E}">
        <p14:creationId xmlns:p14="http://schemas.microsoft.com/office/powerpoint/2010/main" val="3209913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9" grpId="0"/>
      <p:bldP spid="16"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E0AD36A2-5529-46D7-A92B-028FD0B85894}"/>
              </a:ext>
            </a:extLst>
          </p:cNvPr>
          <p:cNvSpPr txBox="1">
            <a:spLocks/>
          </p:cNvSpPr>
          <p:nvPr/>
        </p:nvSpPr>
        <p:spPr>
          <a:xfrm>
            <a:off x="2264002" y="365340"/>
            <a:ext cx="7542149" cy="93516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b="1" dirty="0">
                <a:solidFill>
                  <a:srgbClr val="435839"/>
                </a:solidFill>
                <a:latin typeface="SangBleu Kingdom" panose="02040504080000000004" pitchFamily="18" charset="0"/>
              </a:rPr>
              <a:t>Applying For The Kit</a:t>
            </a:r>
          </a:p>
        </p:txBody>
      </p:sp>
      <p:sp>
        <p:nvSpPr>
          <p:cNvPr id="37" name="TextBox 36">
            <a:extLst>
              <a:ext uri="{FF2B5EF4-FFF2-40B4-BE49-F238E27FC236}">
                <a16:creationId xmlns:a16="http://schemas.microsoft.com/office/drawing/2014/main" id="{C06F2D1A-1758-4DD3-BE0B-C34A76FF1D82}"/>
              </a:ext>
            </a:extLst>
          </p:cNvPr>
          <p:cNvSpPr txBox="1"/>
          <p:nvPr/>
        </p:nvSpPr>
        <p:spPr>
          <a:xfrm>
            <a:off x="2264002" y="1745915"/>
            <a:ext cx="9421862" cy="2308324"/>
          </a:xfrm>
          <a:prstGeom prst="rect">
            <a:avLst/>
          </a:prstGeom>
          <a:noFill/>
        </p:spPr>
        <p:txBody>
          <a:bodyPr wrap="square">
            <a:spAutoFit/>
          </a:bodyPr>
          <a:lstStyle/>
          <a:p>
            <a:r>
              <a:rPr lang="en-GB" dirty="0">
                <a:solidFill>
                  <a:srgbClr val="435839"/>
                </a:solidFill>
                <a:latin typeface="Maison Neue" panose="02000000000000000000" pitchFamily="2" charset="0"/>
                <a:ea typeface="Times New Roman" panose="02020603050405020304" pitchFamily="18" charset="0"/>
              </a:rPr>
              <a:t>Visit </a:t>
            </a:r>
            <a:r>
              <a:rPr lang="en-GB" b="1" dirty="0">
                <a:solidFill>
                  <a:srgbClr val="B7BF50"/>
                </a:solidFill>
                <a:effectLst/>
                <a:latin typeface="Maison Neue" panose="02000000000000000000" pitchFamily="2" charset="0"/>
                <a:ea typeface="Times New Roman" panose="02020603050405020304" pitchFamily="18" charset="0"/>
              </a:rPr>
              <a:t>TREEBOURNE.ORG/SCHOOLS </a:t>
            </a:r>
            <a:r>
              <a:rPr lang="en-GB" dirty="0">
                <a:solidFill>
                  <a:srgbClr val="435839"/>
                </a:solidFill>
                <a:latin typeface="Maison Neue" panose="02000000000000000000" pitchFamily="2" charset="0"/>
                <a:ea typeface="Times New Roman" panose="02020603050405020304" pitchFamily="18" charset="0"/>
              </a:rPr>
              <a:t>and </a:t>
            </a:r>
            <a:r>
              <a:rPr lang="en-GB" dirty="0">
                <a:solidFill>
                  <a:srgbClr val="435839"/>
                </a:solidFill>
                <a:effectLst/>
                <a:latin typeface="Maison Neue" panose="02000000000000000000" pitchFamily="2" charset="0"/>
                <a:ea typeface="Times New Roman" panose="02020603050405020304" pitchFamily="18" charset="0"/>
              </a:rPr>
              <a:t>complete </a:t>
            </a:r>
            <a:r>
              <a:rPr lang="en-GB" dirty="0">
                <a:solidFill>
                  <a:srgbClr val="435839"/>
                </a:solidFill>
                <a:latin typeface="Maison Neue" panose="02000000000000000000" pitchFamily="2" charset="0"/>
                <a:ea typeface="Times New Roman" panose="02020603050405020304" pitchFamily="18" charset="0"/>
              </a:rPr>
              <a:t>the</a:t>
            </a:r>
            <a:r>
              <a:rPr lang="en-GB" dirty="0">
                <a:solidFill>
                  <a:srgbClr val="435839"/>
                </a:solidFill>
                <a:effectLst/>
                <a:latin typeface="Maison Neue" panose="02000000000000000000" pitchFamily="2" charset="0"/>
                <a:ea typeface="Times New Roman" panose="02020603050405020304" pitchFamily="18" charset="0"/>
              </a:rPr>
              <a:t> application form</a:t>
            </a:r>
            <a:r>
              <a:rPr lang="en-GB" dirty="0">
                <a:solidFill>
                  <a:srgbClr val="435839"/>
                </a:solidFill>
                <a:latin typeface="Maison Neue" panose="02000000000000000000" pitchFamily="2" charset="0"/>
                <a:ea typeface="Times New Roman" panose="02020603050405020304" pitchFamily="18" charset="0"/>
              </a:rPr>
              <a:t> at the bottom of the web page. </a:t>
            </a:r>
            <a:br>
              <a:rPr lang="en-GB" dirty="0">
                <a:solidFill>
                  <a:srgbClr val="435839"/>
                </a:solidFill>
                <a:latin typeface="Maison Neue" panose="02000000000000000000" pitchFamily="2" charset="0"/>
                <a:ea typeface="Times New Roman" panose="02020603050405020304" pitchFamily="18" charset="0"/>
              </a:rPr>
            </a:br>
            <a:endParaRPr lang="en-GB" dirty="0">
              <a:solidFill>
                <a:srgbClr val="435839"/>
              </a:solidFill>
              <a:effectLst/>
              <a:latin typeface="Maison Neue" panose="02000000000000000000" pitchFamily="2" charset="0"/>
              <a:ea typeface="Times New Roman" panose="02020603050405020304" pitchFamily="18" charset="0"/>
            </a:endParaRPr>
          </a:p>
          <a:p>
            <a:r>
              <a:rPr lang="en-GB" dirty="0">
                <a:solidFill>
                  <a:srgbClr val="435839"/>
                </a:solidFill>
                <a:effectLst/>
                <a:latin typeface="Maison Neue" panose="02000000000000000000" pitchFamily="2" charset="0"/>
                <a:ea typeface="Times New Roman" panose="02020603050405020304" pitchFamily="18" charset="0"/>
              </a:rPr>
              <a:t>You can apply for any number</a:t>
            </a:r>
            <a:r>
              <a:rPr lang="en-GB" dirty="0">
                <a:solidFill>
                  <a:srgbClr val="435839"/>
                </a:solidFill>
                <a:latin typeface="Maison Neue" panose="02000000000000000000" pitchFamily="2" charset="0"/>
                <a:ea typeface="Times New Roman" panose="02020603050405020304" pitchFamily="18" charset="0"/>
              </a:rPr>
              <a:t> </a:t>
            </a:r>
            <a:r>
              <a:rPr lang="en-GB" dirty="0">
                <a:solidFill>
                  <a:srgbClr val="435839"/>
                </a:solidFill>
                <a:effectLst/>
                <a:latin typeface="Maison Neue" panose="02000000000000000000" pitchFamily="2" charset="0"/>
                <a:ea typeface="Times New Roman" panose="02020603050405020304" pitchFamily="18" charset="0"/>
              </a:rPr>
              <a:t>of kits for the 2026 / 27 project up until the end of Friday 26</a:t>
            </a:r>
            <a:r>
              <a:rPr lang="en-GB" baseline="30000" dirty="0">
                <a:solidFill>
                  <a:srgbClr val="435839"/>
                </a:solidFill>
                <a:effectLst/>
                <a:latin typeface="Maison Neue" panose="02000000000000000000" pitchFamily="2" charset="0"/>
                <a:ea typeface="Times New Roman" panose="02020603050405020304" pitchFamily="18" charset="0"/>
              </a:rPr>
              <a:t>th</a:t>
            </a:r>
            <a:r>
              <a:rPr lang="en-GB" dirty="0">
                <a:solidFill>
                  <a:srgbClr val="435839"/>
                </a:solidFill>
                <a:effectLst/>
                <a:latin typeface="Maison Neue" panose="02000000000000000000" pitchFamily="2" charset="0"/>
                <a:ea typeface="Times New Roman" panose="02020603050405020304" pitchFamily="18" charset="0"/>
              </a:rPr>
              <a:t> June 2026. </a:t>
            </a:r>
            <a:r>
              <a:rPr lang="en-GB" dirty="0">
                <a:solidFill>
                  <a:srgbClr val="435839"/>
                </a:solidFill>
                <a:latin typeface="Maison Neue" panose="02000000000000000000" pitchFamily="2" charset="0"/>
                <a:ea typeface="Times New Roman" panose="02020603050405020304" pitchFamily="18" charset="0"/>
              </a:rPr>
              <a:t>Please remember to tell us how many children you have as the kits are bespoke.</a:t>
            </a:r>
            <a:endParaRPr lang="en-GB" dirty="0">
              <a:solidFill>
                <a:srgbClr val="435839"/>
              </a:solidFill>
              <a:effectLst/>
              <a:latin typeface="Maison Neue" panose="02000000000000000000" pitchFamily="2" charset="0"/>
              <a:ea typeface="Times New Roman" panose="02020603050405020304" pitchFamily="18" charset="0"/>
            </a:endParaRPr>
          </a:p>
          <a:p>
            <a:endParaRPr lang="en-GB" dirty="0">
              <a:solidFill>
                <a:srgbClr val="435839"/>
              </a:solidFill>
              <a:latin typeface="Maison Neue" panose="02000000000000000000" pitchFamily="2" charset="0"/>
              <a:ea typeface="Times New Roman" panose="02020603050405020304" pitchFamily="18" charset="0"/>
            </a:endParaRPr>
          </a:p>
          <a:p>
            <a:pPr>
              <a:spcAft>
                <a:spcPts val="600"/>
              </a:spcAft>
            </a:pPr>
            <a:r>
              <a:rPr lang="en-GB" dirty="0">
                <a:solidFill>
                  <a:srgbClr val="435839"/>
                </a:solidFill>
                <a:effectLst/>
                <a:latin typeface="Maison Neue" panose="02000000000000000000" pitchFamily="2" charset="0"/>
                <a:ea typeface="Times New Roman" panose="02020603050405020304" pitchFamily="18" charset="0"/>
              </a:rPr>
              <a:t>The kits will be delivered during the 2</a:t>
            </a:r>
            <a:r>
              <a:rPr lang="en-GB" baseline="30000" dirty="0">
                <a:solidFill>
                  <a:srgbClr val="435839"/>
                </a:solidFill>
                <a:effectLst/>
                <a:latin typeface="Maison Neue" panose="02000000000000000000" pitchFamily="2" charset="0"/>
                <a:ea typeface="Times New Roman" panose="02020603050405020304" pitchFamily="18" charset="0"/>
              </a:rPr>
              <a:t>nd</a:t>
            </a:r>
            <a:r>
              <a:rPr lang="en-GB" dirty="0">
                <a:solidFill>
                  <a:srgbClr val="435839"/>
                </a:solidFill>
                <a:effectLst/>
                <a:latin typeface="Maison Neue" panose="02000000000000000000" pitchFamily="2" charset="0"/>
                <a:ea typeface="Times New Roman" panose="02020603050405020304" pitchFamily="18" charset="0"/>
              </a:rPr>
              <a:t> and 3</a:t>
            </a:r>
            <a:r>
              <a:rPr lang="en-GB" baseline="30000" dirty="0">
                <a:solidFill>
                  <a:srgbClr val="435839"/>
                </a:solidFill>
                <a:effectLst/>
                <a:latin typeface="Maison Neue" panose="02000000000000000000" pitchFamily="2" charset="0"/>
                <a:ea typeface="Times New Roman" panose="02020603050405020304" pitchFamily="18" charset="0"/>
              </a:rPr>
              <a:t>rd</a:t>
            </a:r>
            <a:r>
              <a:rPr lang="en-GB" dirty="0">
                <a:solidFill>
                  <a:srgbClr val="435839"/>
                </a:solidFill>
                <a:effectLst/>
                <a:latin typeface="Maison Neue" panose="02000000000000000000" pitchFamily="2" charset="0"/>
                <a:ea typeface="Times New Roman" panose="02020603050405020304" pitchFamily="18" charset="0"/>
              </a:rPr>
              <a:t> full weeks of September.  This fits with the start of the school term, and the </a:t>
            </a:r>
            <a:r>
              <a:rPr lang="en-GB" b="1" dirty="0">
                <a:solidFill>
                  <a:srgbClr val="435839"/>
                </a:solidFill>
                <a:effectLst/>
                <a:latin typeface="Maison Neue" panose="02000000000000000000" pitchFamily="2" charset="0"/>
                <a:ea typeface="Times New Roman" panose="02020603050405020304" pitchFamily="18" charset="0"/>
              </a:rPr>
              <a:t>best</a:t>
            </a:r>
            <a:r>
              <a:rPr lang="en-GB" dirty="0">
                <a:solidFill>
                  <a:srgbClr val="435839"/>
                </a:solidFill>
                <a:effectLst/>
                <a:latin typeface="Maison Neue" panose="02000000000000000000" pitchFamily="2" charset="0"/>
                <a:ea typeface="Times New Roman" panose="02020603050405020304" pitchFamily="18" charset="0"/>
              </a:rPr>
              <a:t> time of year to collect tree seeds!</a:t>
            </a:r>
            <a:endParaRPr lang="en-GB" dirty="0">
              <a:latin typeface="Maison Neue" panose="02000000000000000000" pitchFamily="2" charset="0"/>
            </a:endParaRPr>
          </a:p>
        </p:txBody>
      </p:sp>
      <p:sp>
        <p:nvSpPr>
          <p:cNvPr id="11" name="TextBox 10">
            <a:extLst>
              <a:ext uri="{FF2B5EF4-FFF2-40B4-BE49-F238E27FC236}">
                <a16:creationId xmlns:a16="http://schemas.microsoft.com/office/drawing/2014/main" id="{118BF0E9-F7EB-4D50-9607-F4EFEA6E3B25}"/>
              </a:ext>
            </a:extLst>
          </p:cNvPr>
          <p:cNvSpPr txBox="1"/>
          <p:nvPr/>
        </p:nvSpPr>
        <p:spPr>
          <a:xfrm>
            <a:off x="2264002" y="4499807"/>
            <a:ext cx="9321194" cy="1831271"/>
          </a:xfrm>
          <a:prstGeom prst="rect">
            <a:avLst/>
          </a:prstGeom>
          <a:noFill/>
        </p:spPr>
        <p:txBody>
          <a:bodyPr wrap="square">
            <a:spAutoFit/>
          </a:bodyPr>
          <a:lstStyle/>
          <a:p>
            <a:r>
              <a:rPr lang="en-GB" b="1" dirty="0">
                <a:solidFill>
                  <a:srgbClr val="B7BF50"/>
                </a:solidFill>
                <a:effectLst/>
                <a:latin typeface="Maison Neue" panose="02000000000000000000" pitchFamily="2" charset="0"/>
                <a:ea typeface="Times New Roman" panose="02020603050405020304" pitchFamily="18" charset="0"/>
              </a:rPr>
              <a:t>WHAT WE </a:t>
            </a:r>
            <a:r>
              <a:rPr lang="en-GB" b="1" dirty="0">
                <a:solidFill>
                  <a:srgbClr val="B7BF50"/>
                </a:solidFill>
                <a:latin typeface="Maison Neue" panose="02000000000000000000" pitchFamily="2" charset="0"/>
                <a:ea typeface="Times New Roman" panose="02020603050405020304" pitchFamily="18" charset="0"/>
              </a:rPr>
              <a:t>REQUIRE</a:t>
            </a:r>
            <a:r>
              <a:rPr lang="en-GB" b="1" dirty="0">
                <a:solidFill>
                  <a:srgbClr val="B7BF50"/>
                </a:solidFill>
                <a:effectLst/>
                <a:latin typeface="Maison Neue" panose="02000000000000000000" pitchFamily="2" charset="0"/>
                <a:ea typeface="Times New Roman" panose="02020603050405020304" pitchFamily="18" charset="0"/>
              </a:rPr>
              <a:t> IN RETURN</a:t>
            </a:r>
          </a:p>
          <a:p>
            <a:pPr marL="285750" indent="-285750">
              <a:buBlip>
                <a:blip r:embed="rId2"/>
              </a:buBlip>
            </a:pPr>
            <a:endParaRPr lang="en-GB" b="1" dirty="0">
              <a:solidFill>
                <a:srgbClr val="B7BF50"/>
              </a:solidFill>
              <a:effectLst/>
              <a:latin typeface="Maison Neue" panose="02000000000000000000" pitchFamily="2" charset="0"/>
              <a:ea typeface="Times New Roman" panose="02020603050405020304" pitchFamily="18" charset="0"/>
            </a:endParaRPr>
          </a:p>
          <a:p>
            <a:pPr marL="742950" lvl="1" indent="-285750">
              <a:spcAft>
                <a:spcPts val="600"/>
              </a:spcAft>
              <a:buBlip>
                <a:blip r:embed="rId2"/>
              </a:buBlip>
            </a:pPr>
            <a:r>
              <a:rPr lang="en-GB" dirty="0">
                <a:solidFill>
                  <a:srgbClr val="435839"/>
                </a:solidFill>
                <a:latin typeface="Maison Neue" panose="02000000000000000000" pitchFamily="2" charset="0"/>
                <a:ea typeface="Times New Roman" panose="02020603050405020304" pitchFamily="18" charset="0"/>
              </a:rPr>
              <a:t>That you </a:t>
            </a:r>
            <a:r>
              <a:rPr lang="en-GB" dirty="0">
                <a:solidFill>
                  <a:srgbClr val="435839"/>
                </a:solidFill>
                <a:effectLst/>
                <a:latin typeface="Maison Neue" panose="02000000000000000000" pitchFamily="2" charset="0"/>
                <a:ea typeface="Times New Roman" panose="02020603050405020304" pitchFamily="18" charset="0"/>
              </a:rPr>
              <a:t>answer 2 </a:t>
            </a:r>
            <a:r>
              <a:rPr lang="en-GB" dirty="0">
                <a:solidFill>
                  <a:srgbClr val="435839"/>
                </a:solidFill>
                <a:latin typeface="Maison Neue" panose="02000000000000000000" pitchFamily="2" charset="0"/>
                <a:ea typeface="Times New Roman" panose="02020603050405020304" pitchFamily="18" charset="0"/>
              </a:rPr>
              <a:t>Google Form </a:t>
            </a:r>
            <a:r>
              <a:rPr lang="en-GB" dirty="0">
                <a:solidFill>
                  <a:srgbClr val="435839"/>
                </a:solidFill>
                <a:effectLst/>
                <a:latin typeface="Maison Neue" panose="02000000000000000000" pitchFamily="2" charset="0"/>
                <a:ea typeface="Times New Roman" panose="02020603050405020304" pitchFamily="18" charset="0"/>
              </a:rPr>
              <a:t>surveys a year (Dec &amp; May); feedback is essential</a:t>
            </a:r>
          </a:p>
          <a:p>
            <a:pPr marL="742950" lvl="1" indent="-285750">
              <a:spcAft>
                <a:spcPts val="600"/>
              </a:spcAft>
              <a:buBlip>
                <a:blip r:embed="rId2"/>
              </a:buBlip>
            </a:pPr>
            <a:r>
              <a:rPr lang="en-GB" dirty="0">
                <a:solidFill>
                  <a:srgbClr val="435839"/>
                </a:solidFill>
                <a:effectLst/>
                <a:latin typeface="Maison Neue" panose="02000000000000000000" pitchFamily="2" charset="0"/>
                <a:ea typeface="Times New Roman" panose="02020603050405020304" pitchFamily="18" charset="0"/>
              </a:rPr>
              <a:t>If you do not use the kit, please let us know and we will collect it</a:t>
            </a:r>
            <a:r>
              <a:rPr lang="en-GB" dirty="0">
                <a:solidFill>
                  <a:srgbClr val="435839"/>
                </a:solidFill>
                <a:latin typeface="Maison Neue" panose="02000000000000000000" pitchFamily="2" charset="0"/>
                <a:ea typeface="Times New Roman" panose="02020603050405020304" pitchFamily="18" charset="0"/>
              </a:rPr>
              <a:t> (</a:t>
            </a:r>
            <a:r>
              <a:rPr lang="en-GB" dirty="0">
                <a:solidFill>
                  <a:srgbClr val="435839"/>
                </a:solidFill>
                <a:effectLst/>
                <a:latin typeface="Maison Neue" panose="02000000000000000000" pitchFamily="2" charset="0"/>
                <a:ea typeface="Times New Roman" panose="02020603050405020304" pitchFamily="18" charset="0"/>
              </a:rPr>
              <a:t>unless you plan to use it the following year) </a:t>
            </a:r>
            <a:br>
              <a:rPr lang="en-GB" dirty="0">
                <a:effectLst/>
                <a:latin typeface="Maison Neue" panose="02000000000000000000" pitchFamily="2" charset="0"/>
                <a:ea typeface="Times New Roman" panose="02020603050405020304" pitchFamily="18" charset="0"/>
              </a:rPr>
            </a:br>
            <a:endParaRPr lang="en-GB" dirty="0">
              <a:latin typeface="Maison Neue" panose="02000000000000000000" pitchFamily="2" charset="0"/>
            </a:endParaRPr>
          </a:p>
        </p:txBody>
      </p:sp>
      <p:pic>
        <p:nvPicPr>
          <p:cNvPr id="12" name="Picture 11">
            <a:extLst>
              <a:ext uri="{FF2B5EF4-FFF2-40B4-BE49-F238E27FC236}">
                <a16:creationId xmlns:a16="http://schemas.microsoft.com/office/drawing/2014/main" id="{690A6EE7-782C-474C-9B94-FE54E98BA3D7}"/>
              </a:ext>
            </a:extLst>
          </p:cNvPr>
          <p:cNvPicPr/>
          <p:nvPr/>
        </p:nvPicPr>
        <p:blipFill>
          <a:blip r:embed="rId3" cstate="print"/>
          <a:srcRect/>
          <a:stretch>
            <a:fillRect/>
          </a:stretch>
        </p:blipFill>
        <p:spPr bwMode="auto">
          <a:xfrm>
            <a:off x="10772560" y="121760"/>
            <a:ext cx="1316015" cy="1324904"/>
          </a:xfrm>
          <a:prstGeom prst="rect">
            <a:avLst/>
          </a:prstGeom>
          <a:noFill/>
          <a:ln w="9525">
            <a:noFill/>
            <a:miter lim="800000"/>
            <a:headEnd/>
            <a:tailEnd/>
          </a:ln>
        </p:spPr>
      </p:pic>
    </p:spTree>
    <p:extLst>
      <p:ext uri="{BB962C8B-B14F-4D97-AF65-F5344CB8AC3E}">
        <p14:creationId xmlns:p14="http://schemas.microsoft.com/office/powerpoint/2010/main" val="972947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fade">
                                      <p:cBhvr>
                                        <p:cTn id="12" dur="1000"/>
                                        <p:tgtEl>
                                          <p:spTgt spid="3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37" grpId="0"/>
      <p:bldP spid="11"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795</TotalTime>
  <Words>906</Words>
  <Application>Microsoft Office PowerPoint</Application>
  <PresentationFormat>Widescreen</PresentationFormat>
  <Paragraphs>71</Paragraphs>
  <Slides>7</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7</vt:i4>
      </vt:variant>
    </vt:vector>
  </HeadingPairs>
  <TitlesOfParts>
    <vt:vector size="12" baseType="lpstr">
      <vt:lpstr>Arial</vt:lpstr>
      <vt:lpstr>Maison Neue</vt:lpstr>
      <vt:lpstr>SangBleu Kingdom</vt:lpstr>
      <vt:lpstr>Times New Roman</vt:lpstr>
      <vt:lpstr>Office Theme</vt:lpstr>
      <vt:lpstr>Seeds4Kids 2026 / 27</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Seeds4Kids 2022</dc:title>
  <dc:creator>Woodward, Jules</dc:creator>
  <cp:lastModifiedBy>Woodward, Jules</cp:lastModifiedBy>
  <cp:revision>44</cp:revision>
  <dcterms:created xsi:type="dcterms:W3CDTF">2022-02-19T18:12:16Z</dcterms:created>
  <dcterms:modified xsi:type="dcterms:W3CDTF">2026-01-23T16:30:26Z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959a91ea-2073-4935-a795-8d5add99d027_Enabled">
    <vt:lpwstr>true</vt:lpwstr>
  </property>
  <property fmtid="{D5CDD505-2E9C-101B-9397-08002B2CF9AE}" pid="3" name="MSIP_Label_959a91ea-2073-4935-a795-8d5add99d027_SetDate">
    <vt:lpwstr>2022-02-19T19:35:33Z</vt:lpwstr>
  </property>
  <property fmtid="{D5CDD505-2E9C-101B-9397-08002B2CF9AE}" pid="4" name="MSIP_Label_959a91ea-2073-4935-a795-8d5add99d027_Method">
    <vt:lpwstr>Privileged</vt:lpwstr>
  </property>
  <property fmtid="{D5CDD505-2E9C-101B-9397-08002B2CF9AE}" pid="5" name="MSIP_Label_959a91ea-2073-4935-a795-8d5add99d027_Name">
    <vt:lpwstr>Non-Confidential</vt:lpwstr>
  </property>
  <property fmtid="{D5CDD505-2E9C-101B-9397-08002B2CF9AE}" pid="6" name="MSIP_Label_959a91ea-2073-4935-a795-8d5add99d027_SiteId">
    <vt:lpwstr>d246baab-cc00-4ed2-bc4e-f8a46cbc590d</vt:lpwstr>
  </property>
  <property fmtid="{D5CDD505-2E9C-101B-9397-08002B2CF9AE}" pid="7" name="MSIP_Label_959a91ea-2073-4935-a795-8d5add99d027_ActionId">
    <vt:lpwstr>d147b274-cfe0-4122-8cd4-10d9a5bf11ba</vt:lpwstr>
  </property>
  <property fmtid="{D5CDD505-2E9C-101B-9397-08002B2CF9AE}" pid="8" name="MSIP_Label_959a91ea-2073-4935-a795-8d5add99d027_ContentBits">
    <vt:lpwstr>0</vt:lpwstr>
  </property>
</Properties>
</file>